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0" r:id="rId4"/>
    <p:sldId id="258" r:id="rId5"/>
    <p:sldId id="259" r:id="rId6"/>
    <p:sldId id="261" r:id="rId7"/>
  </p:sldIdLst>
  <p:sldSz cx="9144000" cy="6858000" type="screen4x3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2222" autoAdjust="0"/>
    <p:restoredTop sz="94660"/>
  </p:normalViewPr>
  <p:slideViewPr>
    <p:cSldViewPr>
      <p:cViewPr varScale="1">
        <p:scale>
          <a:sx n="69" d="100"/>
          <a:sy n="69" d="100"/>
        </p:scale>
        <p:origin x="-92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8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9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1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E5CDF24-C52E-4E01-808F-93702E9845BF}" type="datetimeFigureOut">
              <a:rPr lang="es-PE" smtClean="0"/>
              <a:pPr/>
              <a:t>16/05/2012</a:t>
            </a:fld>
            <a:endParaRPr lang="es-PE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s-P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346F861F-D4B5-4817-BF05-7E6C0139E50D}" type="slidenum">
              <a:rPr lang="es-PE" smtClean="0"/>
              <a:pPr/>
              <a:t>‹Nº›</a:t>
            </a:fld>
            <a:endParaRPr lang="es-PE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CDF24-C52E-4E01-808F-93702E9845BF}" type="datetimeFigureOut">
              <a:rPr lang="es-PE" smtClean="0"/>
              <a:pPr/>
              <a:t>16/05/2012</a:t>
            </a:fld>
            <a:endParaRPr lang="es-P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F861F-D4B5-4817-BF05-7E6C0139E50D}" type="slidenum">
              <a:rPr lang="es-PE" smtClean="0"/>
              <a:pPr/>
              <a:t>‹Nº›</a:t>
            </a:fld>
            <a:endParaRPr lang="es-PE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CDF24-C52E-4E01-808F-93702E9845BF}" type="datetimeFigureOut">
              <a:rPr lang="es-PE" smtClean="0"/>
              <a:pPr/>
              <a:t>16/05/2012</a:t>
            </a:fld>
            <a:endParaRPr lang="es-P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F861F-D4B5-4817-BF05-7E6C0139E50D}" type="slidenum">
              <a:rPr lang="es-PE" smtClean="0"/>
              <a:pPr/>
              <a:t>‹Nº›</a:t>
            </a:fld>
            <a:endParaRPr lang="es-PE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CDF24-C52E-4E01-808F-93702E9845BF}" type="datetimeFigureOut">
              <a:rPr lang="es-PE" smtClean="0"/>
              <a:pPr/>
              <a:t>16/05/2012</a:t>
            </a:fld>
            <a:endParaRPr lang="es-P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F861F-D4B5-4817-BF05-7E6C0139E50D}" type="slidenum">
              <a:rPr lang="es-PE" smtClean="0"/>
              <a:pPr/>
              <a:t>‹Nº›</a:t>
            </a:fld>
            <a:endParaRPr lang="es-PE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CDF24-C52E-4E01-808F-93702E9845BF}" type="datetimeFigureOut">
              <a:rPr lang="es-PE" smtClean="0"/>
              <a:pPr/>
              <a:t>16/05/2012</a:t>
            </a:fld>
            <a:endParaRPr lang="es-P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F861F-D4B5-4817-BF05-7E6C0139E50D}" type="slidenum">
              <a:rPr lang="es-PE" smtClean="0"/>
              <a:pPr/>
              <a:t>‹Nº›</a:t>
            </a:fld>
            <a:endParaRPr lang="es-PE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CDF24-C52E-4E01-808F-93702E9845BF}" type="datetimeFigureOut">
              <a:rPr lang="es-PE" smtClean="0"/>
              <a:pPr/>
              <a:t>16/05/2012</a:t>
            </a:fld>
            <a:endParaRPr lang="es-P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F861F-D4B5-4817-BF05-7E6C0139E50D}" type="slidenum">
              <a:rPr lang="es-PE" smtClean="0"/>
              <a:pPr/>
              <a:t>‹Nº›</a:t>
            </a:fld>
            <a:endParaRPr lang="es-PE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CDF24-C52E-4E01-808F-93702E9845BF}" type="datetimeFigureOut">
              <a:rPr lang="es-PE" smtClean="0"/>
              <a:pPr/>
              <a:t>16/05/2012</a:t>
            </a:fld>
            <a:endParaRPr lang="es-PE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F861F-D4B5-4817-BF05-7E6C0139E50D}" type="slidenum">
              <a:rPr lang="es-PE" smtClean="0"/>
              <a:pPr/>
              <a:t>‹Nº›</a:t>
            </a:fld>
            <a:endParaRPr lang="es-PE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CDF24-C52E-4E01-808F-93702E9845BF}" type="datetimeFigureOut">
              <a:rPr lang="es-PE" smtClean="0"/>
              <a:pPr/>
              <a:t>16/05/2012</a:t>
            </a:fld>
            <a:endParaRPr lang="es-P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F861F-D4B5-4817-BF05-7E6C0139E50D}" type="slidenum">
              <a:rPr lang="es-PE" smtClean="0"/>
              <a:pPr/>
              <a:t>‹Nº›</a:t>
            </a:fld>
            <a:endParaRPr lang="es-PE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CDF24-C52E-4E01-808F-93702E9845BF}" type="datetimeFigureOut">
              <a:rPr lang="es-PE" smtClean="0"/>
              <a:pPr/>
              <a:t>16/05/2012</a:t>
            </a:fld>
            <a:endParaRPr lang="es-PE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F861F-D4B5-4817-BF05-7E6C0139E50D}" type="slidenum">
              <a:rPr lang="es-PE" smtClean="0"/>
              <a:pPr/>
              <a:t>‹Nº›</a:t>
            </a:fld>
            <a:endParaRPr lang="es-PE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9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2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CDF24-C52E-4E01-808F-93702E9845BF}" type="datetimeFigureOut">
              <a:rPr lang="es-PE" smtClean="0"/>
              <a:pPr/>
              <a:t>16/05/2012</a:t>
            </a:fld>
            <a:endParaRPr lang="es-P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F861F-D4B5-4817-BF05-7E6C0139E50D}" type="slidenum">
              <a:rPr lang="es-PE" smtClean="0"/>
              <a:pPr/>
              <a:t>‹Nº›</a:t>
            </a:fld>
            <a:endParaRPr lang="es-PE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s-PE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9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2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CDF24-C52E-4E01-808F-93702E9845BF}" type="datetimeFigureOut">
              <a:rPr lang="es-PE" smtClean="0"/>
              <a:pPr/>
              <a:t>16/05/2012</a:t>
            </a:fld>
            <a:endParaRPr lang="es-P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s-P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F861F-D4B5-4817-BF05-7E6C0139E50D}" type="slidenum">
              <a:rPr lang="es-PE" smtClean="0"/>
              <a:pPr/>
              <a:t>‹Nº›</a:t>
            </a:fld>
            <a:endParaRPr lang="es-PE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8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9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1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0E5CDF24-C52E-4E01-808F-93702E9845BF}" type="datetimeFigureOut">
              <a:rPr lang="es-PE" smtClean="0"/>
              <a:pPr/>
              <a:t>16/05/2012</a:t>
            </a:fld>
            <a:endParaRPr lang="es-P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s-P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346F861F-D4B5-4817-BF05-7E6C0139E50D}" type="slidenum">
              <a:rPr lang="es-PE" smtClean="0"/>
              <a:pPr/>
              <a:t>‹Nº›</a:t>
            </a:fld>
            <a:endParaRPr lang="es-P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google.com.pe/imgres?q=estudio+de+mercado&amp;start=119&amp;hl=es&amp;biw=1360&amp;bih=619&amp;gbv=2&amp;addh=36&amp;tbm=isch&amp;tbnid=OLeKmJGM8NjSeM:&amp;imgrefurl=http://www.consultoradoxa.com.ar/?cat=78&amp;docid=AgcuKn9xrQz_UM&amp;imgurl=http://www.interredes.com.ar/diario/wp-content/gallery/cache/80__320x240_estudio-mercado-4.jpg&amp;w=320&amp;h=216&amp;ei=NYayT8O2CIej6gH-p92pCQ&amp;zoom=1&amp;iact=hc&amp;vpx=388&amp;vpy=248&amp;dur=1529&amp;hovh=172&amp;hovw=256&amp;tx=152&amp;ty=105&amp;sig=111153118370761757915&amp;page=6&amp;tbnh=130&amp;tbnw=178&amp;ndsp=26&amp;ved=1t:429,r:8,s:119,i:75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.pe/imgres?q=estudio+de+mercado+primario&amp;hl=es&amp;sa=X&amp;biw=1360&amp;bih=619&amp;gbv=2&amp;tbm=isch&amp;tbnid=N-hOq_VskgQfKM:&amp;imgrefurl=http://clubemprendedoresups.blogspot.com/2012/03/que-es-el-estudio-de-mercado.html&amp;docid=dywzKbXdO4LLWM&amp;imgurl=http://4.bp.blogspot.com/-orKtYdwkYDo/T2fgVRK_Z0I/AAAAAAAAANs/Jlyl7MnGUdk/s1600/Estudio-de-Mercado-de-un-Proyecto-de-Inversi%25C3%25B3n.jpg&amp;w=600&amp;h=409&amp;ei=IYeyT_SCL-qx6AGgw4DICQ&amp;zoom=1&amp;iact=hc&amp;vpx=107&amp;vpy=150&amp;dur=140&amp;hovh=185&amp;hovw=272&amp;tx=85&amp;ty=100&amp;sig=111153118370761757915&amp;page=1&amp;tbnh=131&amp;tbnw=170&amp;start=0&amp;ndsp=21&amp;ved=1t:429,r:0,s:0,i:68" TargetMode="External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0" y="2357430"/>
            <a:ext cx="4929190" cy="4000528"/>
          </a:xfrm>
        </p:spPr>
        <p:txBody>
          <a:bodyPr>
            <a:normAutofit fontScale="90000"/>
          </a:bodyPr>
          <a:lstStyle/>
          <a:p>
            <a:r>
              <a:rPr lang="es-PE" sz="7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urlz MT" pitchFamily="82" charset="0"/>
              </a:rPr>
              <a:t>¿</a:t>
            </a:r>
            <a:r>
              <a:rPr lang="es-PE" sz="7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urlz MT" pitchFamily="82" charset="0"/>
              </a:rPr>
              <a:t>QUE ES EL </a:t>
            </a:r>
            <a:r>
              <a:rPr lang="es-PE" sz="7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urlz MT" pitchFamily="82" charset="0"/>
              </a:rPr>
              <a:t>ESTUDIO DE </a:t>
            </a:r>
            <a:r>
              <a:rPr lang="es-PE" sz="7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urlz MT" pitchFamily="82" charset="0"/>
              </a:rPr>
              <a:t>MERCADO?</a:t>
            </a:r>
            <a:endParaRPr lang="es-PE" sz="7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Curlz MT" pitchFamily="82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14282" y="500042"/>
            <a:ext cx="6400800" cy="757549"/>
          </a:xfrm>
        </p:spPr>
        <p:txBody>
          <a:bodyPr>
            <a:noAutofit/>
          </a:bodyPr>
          <a:lstStyle/>
          <a:p>
            <a:r>
              <a:rPr lang="es-PE" sz="5400" dirty="0" smtClean="0">
                <a:latin typeface="Curlz MT" pitchFamily="82" charset="0"/>
              </a:rPr>
              <a:t>GESTION EMPRESARIAL</a:t>
            </a:r>
            <a:endParaRPr lang="es-PE" sz="5400" dirty="0">
              <a:latin typeface="Curlz MT" pitchFamily="82" charset="0"/>
            </a:endParaRPr>
          </a:p>
        </p:txBody>
      </p:sp>
      <p:pic>
        <p:nvPicPr>
          <p:cNvPr id="18434" name="Picture 2" descr="http://t0.gstatic.com/images?q=tbn:ANd9GcQxGpOT7Cyee_mFWCLstE547vf6wjg31Fd77f0vOtn_45S2bVr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0" y="0"/>
            <a:ext cx="3786214" cy="3936989"/>
          </a:xfrm>
          <a:prstGeom prst="rect">
            <a:avLst/>
          </a:prstGeom>
          <a:noFill/>
        </p:spPr>
      </p:pic>
      <p:pic>
        <p:nvPicPr>
          <p:cNvPr id="18436" name="Picture 4" descr="http://t0.gstatic.com/images?q=tbn:ANd9GcREP4my-ewpzQQ_1dVJD8xYBx9NTwsz92jkBuQugkDequWdNYY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3929066"/>
            <a:ext cx="3714776" cy="24288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>
          <a:xfrm>
            <a:off x="1042416" y="928670"/>
            <a:ext cx="3419856" cy="4877770"/>
          </a:xfrm>
        </p:spPr>
        <p:txBody>
          <a:bodyPr>
            <a:normAutofit fontScale="25000" lnSpcReduction="20000"/>
          </a:bodyPr>
          <a:lstStyle/>
          <a:p>
            <a:r>
              <a:rPr lang="es-PE" sz="5000" dirty="0" smtClean="0"/>
              <a:t>El estudio de mercado es un proceso sistemático de recolección y análisis de datos e información acerca de los clientes competidores y el mercado. Sus usos incluyen ayudar a crear un plan de negocios lanzar un nuevo producto o servicio , mejorar productos o servicio existentes y expandirse a nuevos mercados.</a:t>
            </a:r>
          </a:p>
          <a:p>
            <a:r>
              <a:rPr lang="es-PE" sz="5000" dirty="0" smtClean="0"/>
              <a:t>El estudio de mercado puede ser utilizado para determinar que porción de la población comprara el producto o servicio basado en variables como el genero la edad ubicación y nivel de ingresos. </a:t>
            </a:r>
          </a:p>
          <a:p>
            <a:r>
              <a:rPr lang="es-PE" sz="5000" dirty="0" smtClean="0"/>
              <a:t>El estudio de mercado es generalmente primario o secundario. </a:t>
            </a:r>
            <a:r>
              <a:rPr lang="es-PE" sz="5000" b="1" dirty="0" smtClean="0"/>
              <a:t>En el estudio secundario </a:t>
            </a:r>
            <a:r>
              <a:rPr lang="es-PE" sz="5000" dirty="0" smtClean="0"/>
              <a:t>la compañía utiliza información obtenida de otras fuentes que apararecen aplicables a un producto nuevo o existente. </a:t>
            </a:r>
          </a:p>
          <a:p>
            <a:r>
              <a:rPr lang="es-PE" sz="5000" dirty="0" smtClean="0"/>
              <a:t>Las ventajas del estudio secundario incluyen al hecho de ser relativamente barato y fácilmente accesible. Las desventajas del estudio secundario :a menudo no es especifico al área de investigación y los datos utilizados pueden ser tendenciosos y complicados de validar .</a:t>
            </a:r>
          </a:p>
          <a:p>
            <a:pPr>
              <a:buNone/>
            </a:pPr>
            <a:endParaRPr lang="es-PE" dirty="0" smtClean="0"/>
          </a:p>
        </p:txBody>
      </p:sp>
      <p:pic>
        <p:nvPicPr>
          <p:cNvPr id="8" name="rg_hi" descr="http://t2.gstatic.com/images?q=tbn:ANd9GcRyvdsUKu1mWrTcFRP8Ncpe-1NMYHY008e8OZjjiUoFZ2Bd5QqD">
            <a:hlinkClick r:id="rId2"/>
          </p:cNvPr>
          <p:cNvPicPr>
            <a:picLocks noGrp="1"/>
          </p:cNvPicPr>
          <p:nvPr>
            <p:ph sz="quarter" idx="14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4714876" y="1285860"/>
            <a:ext cx="3714776" cy="4500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Marcador de contenido"/>
          <p:cNvSpPr>
            <a:spLocks noGrp="1"/>
          </p:cNvSpPr>
          <p:nvPr>
            <p:ph sz="quarter" idx="13"/>
          </p:nvPr>
        </p:nvSpPr>
        <p:spPr>
          <a:xfrm>
            <a:off x="857224" y="857232"/>
            <a:ext cx="3571900" cy="5143536"/>
          </a:xfrm>
        </p:spPr>
        <p:txBody>
          <a:bodyPr>
            <a:normAutofit fontScale="62500" lnSpcReduction="20000"/>
          </a:bodyPr>
          <a:lstStyle/>
          <a:p>
            <a:r>
              <a:rPr lang="es-PE" dirty="0" smtClean="0"/>
              <a:t>El estudio del mercado primario implica pruebas como focus groups encuestas investigaciones en terreno entrevistas u observaciones llevadas a cabo o adaptados específicamente al producto. </a:t>
            </a:r>
          </a:p>
          <a:p>
            <a:r>
              <a:rPr lang="es-PE" dirty="0" smtClean="0"/>
              <a:t>Muchas preguntas pueden ser respondidas gracias a un estudio de mercado</a:t>
            </a:r>
          </a:p>
          <a:p>
            <a:pPr>
              <a:buSzPct val="84000"/>
              <a:buBlip>
                <a:blip r:embed="rId2"/>
              </a:buBlip>
            </a:pPr>
            <a:r>
              <a:rPr lang="es-PE" dirty="0" smtClean="0"/>
              <a:t>¿Qué esta pasando en el mercado ?</a:t>
            </a:r>
          </a:p>
          <a:p>
            <a:pPr>
              <a:buSzPct val="84000"/>
              <a:buBlip>
                <a:blip r:embed="rId2"/>
              </a:buBlip>
            </a:pPr>
            <a:r>
              <a:rPr lang="es-PE" dirty="0" smtClean="0"/>
              <a:t>¿Cuáles son las tendencias ?</a:t>
            </a:r>
          </a:p>
          <a:p>
            <a:pPr>
              <a:buSzPct val="84000"/>
              <a:buBlip>
                <a:blip r:embed="rId2"/>
              </a:buBlip>
            </a:pPr>
            <a:r>
              <a:rPr lang="es-PE" dirty="0" smtClean="0"/>
              <a:t>¿Quiénes son los competidores?</a:t>
            </a:r>
          </a:p>
          <a:p>
            <a:pPr>
              <a:buSzPct val="84000"/>
              <a:buBlip>
                <a:blip r:embed="rId2"/>
              </a:buBlip>
            </a:pPr>
            <a:r>
              <a:rPr lang="es-PE" dirty="0" smtClean="0"/>
              <a:t>¿que opinión tienen los consumidores acerca de los productos presentes en le mercado?</a:t>
            </a:r>
          </a:p>
          <a:p>
            <a:pPr>
              <a:buSzPct val="84000"/>
              <a:buBlip>
                <a:blip r:embed="rId2"/>
              </a:buBlip>
            </a:pPr>
            <a:r>
              <a:rPr lang="es-PE" dirty="0" smtClean="0"/>
              <a:t>¿Qué necesidades son importantes?</a:t>
            </a:r>
          </a:p>
          <a:p>
            <a:pPr>
              <a:buSzPct val="84000"/>
              <a:buBlip>
                <a:blip r:embed="rId2"/>
              </a:buBlip>
            </a:pPr>
            <a:r>
              <a:rPr lang="es-PE" dirty="0" smtClean="0"/>
              <a:t>¿Están siendo satisfechas esas necesidades por los productos existentes ?</a:t>
            </a:r>
          </a:p>
        </p:txBody>
      </p:sp>
      <p:pic>
        <p:nvPicPr>
          <p:cNvPr id="5" name="rg_hi" descr="http://t2.gstatic.com/images?q=tbn:ANd9GcR_JmZ9uAB_-n_2bVmjpL4ln_hL6L7fojgffmZ0jehvGlfspysQ5A">
            <a:hlinkClick r:id="rId3"/>
          </p:cNvPr>
          <p:cNvPicPr>
            <a:picLocks noGrp="1"/>
          </p:cNvPicPr>
          <p:nvPr>
            <p:ph sz="quarter" idx="14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4857752" y="714355"/>
            <a:ext cx="3286148" cy="29289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6" name="Picture 2" descr="http://t1.gstatic.com/images?q=tbn:ANd9GcQ3-RheYriqYlnxBQQMZUZjTJe3Gi4Ma1IPbDTMRzBnTdpjeOTB2w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857753" y="3643314"/>
            <a:ext cx="3286148" cy="286444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14348" y="785794"/>
            <a:ext cx="7715304" cy="1384870"/>
          </a:xfrm>
        </p:spPr>
        <p:txBody>
          <a:bodyPr>
            <a:noAutofit/>
          </a:bodyPr>
          <a:lstStyle/>
          <a:p>
            <a:r>
              <a:rPr lang="es-PE" dirty="0" smtClean="0">
                <a:latin typeface="Curlz MT" pitchFamily="82" charset="0"/>
              </a:rPr>
              <a:t>EL ESTUDIO DEL MERCADO PARA LA PLANEACION DE NEGOCIOS </a:t>
            </a:r>
            <a:endParaRPr lang="es-PE" dirty="0">
              <a:latin typeface="Curlz MT" pitchFamily="8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55000" lnSpcReduction="20000"/>
          </a:bodyPr>
          <a:lstStyle/>
          <a:p>
            <a:pPr algn="just"/>
            <a:r>
              <a:rPr lang="es-PE" dirty="0" smtClean="0"/>
              <a:t>El estudio de mercado es para descubrir  lo que la gente quiere necesita o cree. </a:t>
            </a:r>
            <a:r>
              <a:rPr lang="es-PE" dirty="0" smtClean="0"/>
              <a:t>También </a:t>
            </a:r>
            <a:r>
              <a:rPr lang="es-PE" dirty="0" smtClean="0"/>
              <a:t>puede implicar  </a:t>
            </a:r>
            <a:r>
              <a:rPr lang="es-PE" dirty="0" smtClean="0"/>
              <a:t>el descubrir como actúan las personas . Una vez que la investigación esta completa, se puede utilizar para determinar como comercializar su producto. Ejemplos de investigación de mercado son los cuestionarios y las encuestas.</a:t>
            </a:r>
          </a:p>
          <a:p>
            <a:pPr algn="just">
              <a:buBlip>
                <a:blip r:embed="rId2"/>
              </a:buBlip>
            </a:pPr>
            <a:r>
              <a:rPr lang="es-PE" dirty="0" smtClean="0"/>
              <a:t>¿Quiénes son los clientes?</a:t>
            </a:r>
          </a:p>
          <a:p>
            <a:pPr algn="just">
              <a:buBlip>
                <a:blip r:embed="rId2"/>
              </a:buBlip>
            </a:pPr>
            <a:r>
              <a:rPr lang="es-PE" dirty="0" smtClean="0"/>
              <a:t>¿Cuáles su ubicación y como puede ser contactados?</a:t>
            </a:r>
          </a:p>
          <a:p>
            <a:pPr algn="just">
              <a:buBlip>
                <a:blip r:embed="rId2"/>
              </a:buBlip>
            </a:pPr>
            <a:r>
              <a:rPr lang="es-PE" dirty="0" smtClean="0"/>
              <a:t>¿Qué cantidad o calidad quieren?</a:t>
            </a:r>
          </a:p>
          <a:p>
            <a:pPr algn="just">
              <a:buBlip>
                <a:blip r:embed="rId2"/>
              </a:buBlip>
            </a:pPr>
            <a:r>
              <a:rPr lang="es-PE" dirty="0" smtClean="0"/>
              <a:t>¿Cuál es el mejor momento para vender?</a:t>
            </a:r>
          </a:p>
          <a:p>
            <a:pPr algn="just">
              <a:buNone/>
            </a:pPr>
            <a:endParaRPr lang="es-PE" dirty="0"/>
          </a:p>
        </p:txBody>
      </p:sp>
      <p:pic>
        <p:nvPicPr>
          <p:cNvPr id="15362" name="Picture 2" descr="http://t0.gstatic.com/images?q=tbn:ANd9GcQxLqw1SIGjNHTSPx7z9bnhTn40VYCigqed_ZCE1oXwkJEUFs9IX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86314" y="2071678"/>
            <a:ext cx="3857650" cy="41434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71538" y="571480"/>
            <a:ext cx="7358114" cy="1285884"/>
          </a:xfrm>
        </p:spPr>
        <p:txBody>
          <a:bodyPr>
            <a:noAutofit/>
          </a:bodyPr>
          <a:lstStyle/>
          <a:p>
            <a:r>
              <a:rPr lang="es-PE" sz="4800" dirty="0" smtClean="0">
                <a:latin typeface="Curlz MT" pitchFamily="82" charset="0"/>
              </a:rPr>
              <a:t>Segmentación del mercado</a:t>
            </a:r>
            <a:endParaRPr lang="es-PE" sz="4800" dirty="0">
              <a:latin typeface="Curlz MT" pitchFamily="8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PE" dirty="0" smtClean="0"/>
              <a:t>La segmentación del mercado es la división de la población en sub-grupos con motivaciones similares.</a:t>
            </a:r>
          </a:p>
          <a:p>
            <a:r>
              <a:rPr lang="es-PE" dirty="0" smtClean="0"/>
              <a:t>Los criterios mas utilizados para segmentar incluyen las diferencias geográficas , diferencias de personalidades , diferencias demográficas, diferencias en el uso del producto y diferencias </a:t>
            </a:r>
            <a:r>
              <a:rPr lang="es-PE" dirty="0" smtClean="0"/>
              <a:t>psicograficas</a:t>
            </a:r>
            <a:r>
              <a:rPr lang="es-PE" dirty="0" smtClean="0"/>
              <a:t>. </a:t>
            </a:r>
            <a:endParaRPr lang="es-PE" dirty="0" smtClean="0"/>
          </a:p>
        </p:txBody>
      </p:sp>
      <p:pic>
        <p:nvPicPr>
          <p:cNvPr id="14338" name="Picture 2" descr="http://t0.gstatic.com/images?q=tbn:ANd9GcSP0akkOXj4xmPd61s1WJNgmAK12b_5rQXXjpwwK-492HtMLHbv9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57752" y="2071678"/>
            <a:ext cx="3786214" cy="40005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42976" y="500042"/>
            <a:ext cx="7024744" cy="1143000"/>
          </a:xfrm>
        </p:spPr>
        <p:txBody>
          <a:bodyPr>
            <a:normAutofit/>
          </a:bodyPr>
          <a:lstStyle/>
          <a:p>
            <a:r>
              <a:rPr lang="es-PE" sz="6000" dirty="0" smtClean="0">
                <a:latin typeface="Curlz MT" pitchFamily="82" charset="0"/>
              </a:rPr>
              <a:t>Tendencias de mercado</a:t>
            </a:r>
            <a:endParaRPr lang="es-PE" sz="6000" dirty="0">
              <a:latin typeface="Curlz MT" pitchFamily="8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>
          <a:xfrm>
            <a:off x="1042416" y="1785926"/>
            <a:ext cx="3419856" cy="4143404"/>
          </a:xfrm>
        </p:spPr>
        <p:txBody>
          <a:bodyPr>
            <a:noAutofit/>
          </a:bodyPr>
          <a:lstStyle/>
          <a:p>
            <a:r>
              <a:rPr lang="es-PE" sz="1200" dirty="0" smtClean="0"/>
              <a:t>Se definen como los movimientos al alza o a la baja del mercado durante un periodo de tiempo. </a:t>
            </a:r>
          </a:p>
          <a:p>
            <a:r>
              <a:rPr lang="es-PE" sz="1200" dirty="0" smtClean="0"/>
              <a:t>Es mas complicado determinar el tamaño del mercado si estas comenzando con algo completamente nuevo. En este caso se deberá obtener el numero de clientes potenciales o segmentos de clientes. Además de la información acerca de las competencia, clientes, productos, etc.</a:t>
            </a:r>
          </a:p>
          <a:p>
            <a:r>
              <a:rPr lang="es-PE" sz="1200" dirty="0" smtClean="0"/>
              <a:t>Por ultimo se necesita medir la eficacia del marketing para el producto. Algunas técnicas son:</a:t>
            </a:r>
          </a:p>
          <a:p>
            <a:pPr>
              <a:buBlip>
                <a:blip r:embed="rId2"/>
              </a:buBlip>
            </a:pPr>
            <a:r>
              <a:rPr lang="es-PE" sz="1200" dirty="0" smtClean="0"/>
              <a:t>Análisis de los clientes </a:t>
            </a:r>
          </a:p>
          <a:p>
            <a:pPr>
              <a:buBlip>
                <a:blip r:embed="rId2"/>
              </a:buBlip>
            </a:pPr>
            <a:r>
              <a:rPr lang="es-PE" sz="1200" dirty="0" smtClean="0"/>
              <a:t>Modelo de opciones</a:t>
            </a:r>
          </a:p>
          <a:p>
            <a:pPr>
              <a:buBlip>
                <a:blip r:embed="rId2"/>
              </a:buBlip>
            </a:pPr>
            <a:r>
              <a:rPr lang="es-PE" sz="1200" dirty="0" smtClean="0"/>
              <a:t>Análisis de la competencia </a:t>
            </a:r>
          </a:p>
          <a:p>
            <a:pPr>
              <a:buBlip>
                <a:blip r:embed="rId2"/>
              </a:buBlip>
            </a:pPr>
            <a:r>
              <a:rPr lang="es-PE" sz="1200" dirty="0" smtClean="0"/>
              <a:t>Análisis de riesgo</a:t>
            </a:r>
          </a:p>
          <a:p>
            <a:pPr>
              <a:buBlip>
                <a:blip r:embed="rId2"/>
              </a:buBlip>
            </a:pPr>
            <a:r>
              <a:rPr lang="es-PE" sz="1200" dirty="0" smtClean="0"/>
              <a:t>Investigación de productos</a:t>
            </a:r>
          </a:p>
          <a:p>
            <a:pPr>
              <a:buBlip>
                <a:blip r:embed="rId2"/>
              </a:buBlip>
            </a:pPr>
            <a:r>
              <a:rPr lang="es-PE" sz="1200" dirty="0" smtClean="0"/>
              <a:t>Investigación de publicidad</a:t>
            </a:r>
          </a:p>
          <a:p>
            <a:pPr>
              <a:buBlip>
                <a:blip r:embed="rId2"/>
              </a:buBlip>
            </a:pPr>
            <a:r>
              <a:rPr lang="es-PE" sz="1200" dirty="0" smtClean="0"/>
              <a:t>Modelo de mix comercial(precio, producto, plaza, publicidad).</a:t>
            </a:r>
            <a:endParaRPr lang="es-PE" sz="1200" dirty="0"/>
          </a:p>
        </p:txBody>
      </p:sp>
      <p:pic>
        <p:nvPicPr>
          <p:cNvPr id="13314" name="Picture 2" descr="http://t3.gstatic.com/images?q=tbn:ANd9GcSO7jEyMSfBHGeTNsuFOypcPC6pAtJ0pCstgAhz9Rm9JZgKHt1cz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72132" y="1571612"/>
            <a:ext cx="2286016" cy="2316770"/>
          </a:xfrm>
          <a:prstGeom prst="rect">
            <a:avLst/>
          </a:prstGeom>
          <a:noFill/>
        </p:spPr>
      </p:pic>
      <p:pic>
        <p:nvPicPr>
          <p:cNvPr id="13316" name="Picture 4" descr="http://t0.gstatic.com/images?q=tbn:ANd9GcTeKeC9EtoBFasNitfQErjN1-b7R3FkWfM2_RevFgyRXWSl90EpZA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14942" y="3929066"/>
            <a:ext cx="2914670" cy="24288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ema1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Tema1</Template>
  <TotalTime>93</TotalTime>
  <Words>521</Words>
  <Application>Microsoft Office PowerPoint</Application>
  <PresentationFormat>Presentación en pantalla (4:3)</PresentationFormat>
  <Paragraphs>34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Tema1</vt:lpstr>
      <vt:lpstr>¿QUE ES EL ESTUDIO DE MERCADO?</vt:lpstr>
      <vt:lpstr>Diapositiva 2</vt:lpstr>
      <vt:lpstr>Diapositiva 3</vt:lpstr>
      <vt:lpstr>EL ESTUDIO DEL MERCADO PARA LA PLANEACION DE NEGOCIOS </vt:lpstr>
      <vt:lpstr>Segmentación del mercado</vt:lpstr>
      <vt:lpstr>Tendencias de mercado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¿QUE ES EL ESTUDIODE MERCADO?</dc:title>
  <dc:creator>user</dc:creator>
  <cp:lastModifiedBy>user</cp:lastModifiedBy>
  <cp:revision>10</cp:revision>
  <dcterms:created xsi:type="dcterms:W3CDTF">2012-05-15T06:16:51Z</dcterms:created>
  <dcterms:modified xsi:type="dcterms:W3CDTF">2012-05-16T05:47:47Z</dcterms:modified>
</cp:coreProperties>
</file>