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handoutMasterIdLst>
    <p:handoutMasterId r:id="rId10"/>
  </p:handoutMasterIdLst>
  <p:sldIdLst>
    <p:sldId id="256" r:id="rId2"/>
    <p:sldId id="257" r:id="rId3"/>
    <p:sldId id="258" r:id="rId4"/>
    <p:sldId id="259" r:id="rId5"/>
    <p:sldId id="261" r:id="rId6"/>
    <p:sldId id="262" r:id="rId7"/>
    <p:sldId id="265" r:id="rId8"/>
    <p:sldId id="264" r:id="rId9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1402" y="-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C79921-006A-49F8-A44A-F65A6C609D87}" type="datetimeFigureOut">
              <a:rPr lang="es-PE" smtClean="0"/>
              <a:t>09/07/2012</a:t>
            </a:fld>
            <a:endParaRPr lang="es-P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P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2A232-48C9-4DCA-8740-FD8816466F81}" type="slidenum">
              <a:rPr lang="es-PE" smtClean="0"/>
              <a:t>‹Nº›</a:t>
            </a:fld>
            <a:endParaRPr lang="es-P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11 Título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5" name="24 Subtítulo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1" name="30 Marcador de fecha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osición de imagen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Marcador de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1" name="30 Marcador de texto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7" name="26 Marcador de fecha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B1A02F35-7C7D-4239-9FFC-C551EBBC7E8C}" type="datetimeFigureOut">
              <a:rPr lang="es-ES" smtClean="0"/>
              <a:pPr/>
              <a:t>09/07/2012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3337A65-E38C-431A-9D17-8693F770834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059832" y="2060848"/>
            <a:ext cx="5471936" cy="3528392"/>
          </a:xfrm>
        </p:spPr>
        <p:txBody>
          <a:bodyPr/>
          <a:lstStyle/>
          <a:p>
            <a:r>
              <a:rPr lang="es-ES" sz="6600" dirty="0" smtClean="0"/>
              <a:t>COSTOS Y GASTOS </a:t>
            </a:r>
            <a:endParaRPr lang="es-ES" sz="6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dirty="0" smtClean="0"/>
              <a:t>CONCEPTO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Costos y gastos  son todos  los desembolsos necesarios  que tiene que realizar  una empresa parea su funcionamiento .los costos y gastos  son diferentes , es decir, una cosa es costo y otra es gasto, entre ellos existe una separación , básicamente los costos siempre están relacionados con producción y los gastos siempre  con la administración 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>
          <a:xfrm>
            <a:off x="107504" y="260648"/>
            <a:ext cx="7920880" cy="638944"/>
          </a:xfrm>
        </p:spPr>
        <p:txBody>
          <a:bodyPr anchor="t">
            <a:noAutofit/>
          </a:bodyPr>
          <a:lstStyle/>
          <a:p>
            <a:pPr algn="ctr"/>
            <a:r>
              <a:rPr lang="es-ES" sz="3200" dirty="0" smtClean="0"/>
              <a:t>Diferencia entre los costos y los  gastos </a:t>
            </a:r>
            <a:endParaRPr lang="es-ES" sz="3200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idx="1"/>
          </p:nvPr>
        </p:nvSpPr>
        <p:spPr>
          <a:xfrm>
            <a:off x="467544" y="1340768"/>
            <a:ext cx="3520440" cy="457200"/>
          </a:xfrm>
        </p:spPr>
        <p:txBody>
          <a:bodyPr/>
          <a:lstStyle/>
          <a:p>
            <a:r>
              <a:rPr lang="es-ES" dirty="0" smtClean="0"/>
              <a:t>COSTOS </a:t>
            </a:r>
            <a:endParaRPr lang="es-ES" dirty="0"/>
          </a:p>
        </p:txBody>
      </p:sp>
      <p:sp>
        <p:nvSpPr>
          <p:cNvPr id="7" name="6 Marcador de texto"/>
          <p:cNvSpPr>
            <a:spLocks noGrp="1"/>
          </p:cNvSpPr>
          <p:nvPr>
            <p:ph type="body" sz="half" idx="3"/>
          </p:nvPr>
        </p:nvSpPr>
        <p:spPr>
          <a:xfrm>
            <a:off x="4427984" y="1340768"/>
            <a:ext cx="3520440" cy="457200"/>
          </a:xfrm>
        </p:spPr>
        <p:txBody>
          <a:bodyPr/>
          <a:lstStyle/>
          <a:p>
            <a:r>
              <a:rPr lang="es-ES" dirty="0" smtClean="0"/>
              <a:t>GASTOS </a:t>
            </a:r>
            <a:endParaRPr lang="es-ES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2"/>
          </p:nvPr>
        </p:nvSpPr>
        <p:spPr>
          <a:xfrm>
            <a:off x="457200" y="2060848"/>
            <a:ext cx="3520440" cy="41148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s-ES" sz="1600" dirty="0" smtClean="0"/>
              <a:t>	Son los desembolsos causados por el proceso de fabricación de un producto , o la prestación de un servicio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Materias primas 			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Mano  de  al destajo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Salarios personal de planta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Mercancías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Servicios públicos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Fletes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Depreciación maquinaria y equipo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Arrendamiento del local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Otros </a:t>
            </a:r>
          </a:p>
        </p:txBody>
      </p:sp>
      <p:sp>
        <p:nvSpPr>
          <p:cNvPr id="8" name="7 Marcador de contenido"/>
          <p:cNvSpPr>
            <a:spLocks noGrp="1"/>
          </p:cNvSpPr>
          <p:nvPr>
            <p:ph sz="quarter" idx="4"/>
          </p:nvPr>
        </p:nvSpPr>
        <p:spPr>
          <a:xfrm>
            <a:off x="4363928" y="2060848"/>
            <a:ext cx="3520440" cy="41148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s-ES" sz="1600" dirty="0" smtClean="0"/>
              <a:t>	Son los desembolsos causados por la administración de la empresa.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Salarios personal  administrado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Papelería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Correo y Teléfono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Publicidad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Depredación  muebles y Enseres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Vendedores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Mantenimiento  Vehículo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Capacitación</a:t>
            </a:r>
            <a:endParaRPr lang="es-ES" sz="1600" dirty="0"/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Otros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732696"/>
          </a:xfrm>
        </p:spPr>
        <p:txBody>
          <a:bodyPr anchor="t">
            <a:normAutofit/>
          </a:bodyPr>
          <a:lstStyle/>
          <a:p>
            <a:r>
              <a:rPr lang="es-ES" dirty="0" smtClean="0"/>
              <a:t>CLASIFICACION DE LOS COSTOS </a:t>
            </a:r>
            <a:endParaRPr lang="es-ES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23528" y="1124744"/>
            <a:ext cx="3520440" cy="457200"/>
          </a:xfrm>
        </p:spPr>
        <p:txBody>
          <a:bodyPr/>
          <a:lstStyle/>
          <a:p>
            <a:r>
              <a:rPr lang="es-ES" dirty="0" smtClean="0"/>
              <a:t>Costos variables </a:t>
            </a:r>
            <a:endParaRPr lang="es-ES" dirty="0"/>
          </a:p>
        </p:txBody>
      </p:sp>
      <p:sp>
        <p:nvSpPr>
          <p:cNvPr id="5" name="4 Marcador de texto"/>
          <p:cNvSpPr>
            <a:spLocks noGrp="1"/>
          </p:cNvSpPr>
          <p:nvPr>
            <p:ph type="body" sz="half" idx="3"/>
          </p:nvPr>
        </p:nvSpPr>
        <p:spPr>
          <a:xfrm>
            <a:off x="4139952" y="1124744"/>
            <a:ext cx="3520440" cy="457200"/>
          </a:xfrm>
        </p:spPr>
        <p:txBody>
          <a:bodyPr/>
          <a:lstStyle/>
          <a:p>
            <a:r>
              <a:rPr lang="es-ES" dirty="0" smtClean="0"/>
              <a:t>Costos fijos </a:t>
            </a:r>
            <a:endParaRPr lang="es-ES" dirty="0"/>
          </a:p>
        </p:txBody>
      </p:sp>
      <p:sp>
        <p:nvSpPr>
          <p:cNvPr id="4" name="3 Marcador de contenido"/>
          <p:cNvSpPr>
            <a:spLocks noGrp="1"/>
          </p:cNvSpPr>
          <p:nvPr>
            <p:ph sz="quarter" idx="2"/>
          </p:nvPr>
        </p:nvSpPr>
        <p:spPr>
          <a:xfrm>
            <a:off x="467544" y="1916832"/>
            <a:ext cx="3520440" cy="2869288"/>
          </a:xfrm>
        </p:spPr>
        <p:txBody>
          <a:bodyPr/>
          <a:lstStyle/>
          <a:p>
            <a:r>
              <a:rPr lang="es-ES" sz="1600" dirty="0" smtClean="0"/>
              <a:t>Se llaman Variables porque su valor  varia ante los diferentes de producción y ventas .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Materias Primas ,Mercancías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Mano de Obra  al destajo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Comisiones por ventas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Empaques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Fletes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Otros </a:t>
            </a:r>
            <a:endParaRPr lang="es-ES" sz="1600" dirty="0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178808" y="1834480"/>
            <a:ext cx="3520440" cy="4114800"/>
          </a:xfrm>
        </p:spPr>
        <p:txBody>
          <a:bodyPr>
            <a:normAutofit/>
          </a:bodyPr>
          <a:lstStyle/>
          <a:p>
            <a:r>
              <a:rPr lang="es-ES" sz="1600" dirty="0" smtClean="0"/>
              <a:t>Se llaman fijos porque su valor no depende del volumen de producción y ventas .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Salarios fijos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Alquiler local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Depredación muebles y enseres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Vendedores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Mantenimiento Vehículo 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Capacitación</a:t>
            </a:r>
          </a:p>
          <a:p>
            <a:pPr>
              <a:buFont typeface="Calibri" pitchFamily="34" charset="0"/>
              <a:buChar char="Ω"/>
            </a:pPr>
            <a:r>
              <a:rPr lang="es-ES" sz="1600" dirty="0" smtClean="0"/>
              <a:t>Otros </a:t>
            </a:r>
            <a:endParaRPr lang="es-ES" sz="1600" dirty="0"/>
          </a:p>
        </p:txBody>
      </p:sp>
      <p:sp>
        <p:nvSpPr>
          <p:cNvPr id="7" name="6 Rectángulo"/>
          <p:cNvSpPr/>
          <p:nvPr/>
        </p:nvSpPr>
        <p:spPr>
          <a:xfrm>
            <a:off x="971600" y="5301208"/>
            <a:ext cx="64087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Los costos  variables aumentan o disminuyen de acuerdo  con el volumen de producción y ventas ; en cambio , los costos permaneces ,independientes de la producción y las ventas.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392048"/>
            <a:ext cx="7239000" cy="660688"/>
          </a:xfrm>
        </p:spPr>
        <p:txBody>
          <a:bodyPr anchor="t">
            <a:normAutofit/>
          </a:bodyPr>
          <a:lstStyle/>
          <a:p>
            <a:r>
              <a:rPr lang="es-ES" dirty="0" smtClean="0"/>
              <a:t>CLASIFICACION DE LOS GASTOS 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340768"/>
            <a:ext cx="7239000" cy="5114968"/>
          </a:xfrm>
        </p:spPr>
        <p:txBody>
          <a:bodyPr>
            <a:noAutofit/>
          </a:bodyPr>
          <a:lstStyle/>
          <a:p>
            <a:pPr marL="571500" indent="-571500">
              <a:buFont typeface="+mj-lt"/>
              <a:buAutoNum type="romanUcPeriod"/>
            </a:pPr>
            <a:r>
              <a:rPr lang="es-ES" sz="2000" dirty="0" smtClean="0"/>
              <a:t>POR SU DEFINICION </a:t>
            </a:r>
          </a:p>
          <a:p>
            <a:pPr marL="571500" indent="-571500"/>
            <a:r>
              <a:rPr lang="es-ES" sz="2000" u="sng" dirty="0" smtClean="0"/>
              <a:t>Gasto de distribución</a:t>
            </a:r>
          </a:p>
          <a:p>
            <a:pPr marL="571500" indent="-571500">
              <a:buNone/>
            </a:pPr>
            <a:r>
              <a:rPr lang="es-ES" sz="2000" dirty="0" smtClean="0"/>
              <a:t>      Corresponden  al área que se encarga de  llevarlos productos terminados desde la empresa hasta el consumidor .</a:t>
            </a:r>
          </a:p>
          <a:p>
            <a:pPr marL="571500" indent="-571500"/>
            <a:r>
              <a:rPr lang="es-ES" sz="2000" dirty="0"/>
              <a:t> </a:t>
            </a:r>
            <a:r>
              <a:rPr lang="es-ES" sz="2000" u="sng" dirty="0" smtClean="0"/>
              <a:t>Gasto de administración </a:t>
            </a:r>
          </a:p>
          <a:p>
            <a:pPr marL="571500" indent="-571500">
              <a:buNone/>
            </a:pPr>
            <a:r>
              <a:rPr lang="es-ES" sz="2000" dirty="0" smtClean="0"/>
              <a:t>	Se originan en el área administrativa , relacionados con la dirección  y manejo de las operaciones generales  de la empresa :sueldos y prestaciones del director general , del personal de tesorería , de contabilidad ,etc. .</a:t>
            </a:r>
          </a:p>
          <a:p>
            <a:pPr marL="571500" indent="-571500"/>
            <a:r>
              <a:rPr lang="es-ES" sz="2000" u="sng" dirty="0" smtClean="0"/>
              <a:t>Gastos financieros </a:t>
            </a:r>
          </a:p>
          <a:p>
            <a:pPr marL="571500" indent="-571500">
              <a:buNone/>
            </a:pPr>
            <a:r>
              <a:rPr lang="es-ES" sz="2000" dirty="0"/>
              <a:t> </a:t>
            </a:r>
            <a:r>
              <a:rPr lang="es-ES" sz="2000" dirty="0" smtClean="0"/>
              <a:t>       se originan por la obtención de recursos monetarios o crediticios ajenos 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412776"/>
            <a:ext cx="7239000" cy="5544616"/>
          </a:xfrm>
        </p:spPr>
        <p:txBody>
          <a:bodyPr>
            <a:normAutofit/>
          </a:bodyPr>
          <a:lstStyle/>
          <a:p>
            <a:pPr marL="571500" indent="-571500">
              <a:buNone/>
            </a:pPr>
            <a:r>
              <a:rPr lang="es-ES" dirty="0" smtClean="0"/>
              <a:t>II .POR SU IDENTIFICION </a:t>
            </a:r>
          </a:p>
          <a:p>
            <a:pPr marL="571500" indent="-571500"/>
            <a:r>
              <a:rPr lang="es-ES" dirty="0" smtClean="0"/>
              <a:t>Gastos indirectos </a:t>
            </a:r>
          </a:p>
          <a:p>
            <a:pPr marL="571500" indent="-571500">
              <a:buNone/>
            </a:pPr>
            <a:r>
              <a:rPr lang="es-ES" dirty="0"/>
              <a:t> </a:t>
            </a:r>
            <a:r>
              <a:rPr lang="es-ES" dirty="0" smtClean="0"/>
              <a:t>    son los erogaciones que no se pueden identificar o cuantificar plenamente con los productos o aéreas especificas </a:t>
            </a:r>
          </a:p>
          <a:p>
            <a:pPr marL="571500" indent="-571500">
              <a:buNone/>
            </a:pPr>
            <a:endParaRPr lang="es-ES" dirty="0" smtClean="0"/>
          </a:p>
          <a:p>
            <a:pPr marL="571500" indent="-571500">
              <a:buNone/>
            </a:pPr>
            <a:endParaRPr lang="es-ES" dirty="0" smtClean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536064"/>
            <a:ext cx="7239000" cy="660688"/>
          </a:xfrm>
        </p:spPr>
        <p:txBody>
          <a:bodyPr anchor="t">
            <a:normAutofit/>
          </a:bodyPr>
          <a:lstStyle/>
          <a:p>
            <a:r>
              <a:rPr lang="es-ES" dirty="0" smtClean="0"/>
              <a:t>CLASIFICACION DE LOS GASTOS </a:t>
            </a:r>
            <a:endParaRPr lang="es-ES" dirty="0"/>
          </a:p>
        </p:txBody>
      </p:sp>
      <p:pic>
        <p:nvPicPr>
          <p:cNvPr id="15362" name="Picture 2" descr="http://www.definicionabc.com/wp-content/uploads/gasto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861048"/>
            <a:ext cx="3312368" cy="248852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s-ES" dirty="0" smtClean="0"/>
              <a:t>III POR EL PERIODO EN QUE SE LLEVAN AL ESTADO DE RESULTADOS  </a:t>
            </a:r>
          </a:p>
          <a:p>
            <a:r>
              <a:rPr lang="es-ES" u="sng" dirty="0" smtClean="0"/>
              <a:t>Gastos del periodo o no inventariadles </a:t>
            </a:r>
          </a:p>
          <a:p>
            <a:pPr>
              <a:buNone/>
            </a:pPr>
            <a:r>
              <a:rPr lang="es-ES" dirty="0" smtClean="0"/>
              <a:t>   se identifican con intervalos de tiempo y no con la de productos elaborados  .Se relacionan  con la función de operación y se llevan  al estado de resultados en el periodo  en el cual se incurren </a:t>
            </a:r>
          </a:p>
          <a:p>
            <a:endParaRPr lang="es-PE" dirty="0"/>
          </a:p>
        </p:txBody>
      </p:sp>
      <p:sp>
        <p:nvSpPr>
          <p:cNvPr id="4" name="1 Título"/>
          <p:cNvSpPr>
            <a:spLocks noGrp="1"/>
          </p:cNvSpPr>
          <p:nvPr>
            <p:ph type="title"/>
          </p:nvPr>
        </p:nvSpPr>
        <p:spPr>
          <a:xfrm>
            <a:off x="457200" y="680080"/>
            <a:ext cx="7239000" cy="660688"/>
          </a:xfrm>
        </p:spPr>
        <p:txBody>
          <a:bodyPr anchor="t">
            <a:normAutofit/>
          </a:bodyPr>
          <a:lstStyle/>
          <a:p>
            <a:r>
              <a:rPr lang="es-ES" dirty="0" smtClean="0"/>
              <a:t>CLASIFICACION DE LOS GASTOS </a:t>
            </a:r>
            <a:endParaRPr lang="es-E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28800"/>
            <a:ext cx="5050904" cy="4754928"/>
          </a:xfrm>
        </p:spPr>
        <p:txBody>
          <a:bodyPr>
            <a:normAutofit/>
          </a:bodyPr>
          <a:lstStyle/>
          <a:p>
            <a:r>
              <a:rPr lang="es-ES" u="sng" dirty="0" smtClean="0"/>
              <a:t>Gastos fijos </a:t>
            </a:r>
          </a:p>
          <a:p>
            <a:pPr algn="just">
              <a:buNone/>
            </a:pPr>
            <a:r>
              <a:rPr lang="es-ES" dirty="0"/>
              <a:t> </a:t>
            </a:r>
            <a:r>
              <a:rPr lang="es-ES" dirty="0" smtClean="0"/>
              <a:t>  son las erogaciones  que permanecen constantes dentro de un periodo determinado independientemente  de los cambios en el volumen de operaciones realizadas Ejemplo: impuestos ,seguros, renta de edificio ,maquinaria y equipo  </a:t>
            </a:r>
          </a:p>
          <a:p>
            <a:pPr>
              <a:buNone/>
            </a:pPr>
            <a:endParaRPr lang="es-ES" dirty="0" smtClean="0"/>
          </a:p>
        </p:txBody>
      </p:sp>
      <p:pic>
        <p:nvPicPr>
          <p:cNvPr id="14338" name="Picture 2" descr="http://davidreyblanco.files.wordpress.com/2008/10/ist2_4415349-money-bag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84168" y="2204864"/>
            <a:ext cx="1944216" cy="2172947"/>
          </a:xfrm>
          <a:prstGeom prst="rect">
            <a:avLst/>
          </a:prstGeom>
          <a:noFill/>
        </p:spPr>
      </p:pic>
      <p:sp>
        <p:nvSpPr>
          <p:cNvPr id="5" name="4 Rectángulo"/>
          <p:cNvSpPr/>
          <p:nvPr/>
        </p:nvSpPr>
        <p:spPr>
          <a:xfrm>
            <a:off x="395536" y="548680"/>
            <a:ext cx="64087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s-ES" sz="2800" dirty="0" smtClean="0"/>
              <a:t>IV. POR  SU GRADO DE VARIAVILIDAD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o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pulento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o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63</TotalTime>
  <Words>332</Words>
  <Application>Microsoft Office PowerPoint</Application>
  <PresentationFormat>Presentación en pantalla (4:3)</PresentationFormat>
  <Paragraphs>64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Opulento</vt:lpstr>
      <vt:lpstr>COSTOS Y GASTOS </vt:lpstr>
      <vt:lpstr>CONCEPTO</vt:lpstr>
      <vt:lpstr>Diferencia entre los costos y los  gastos </vt:lpstr>
      <vt:lpstr>CLASIFICACION DE LOS COSTOS </vt:lpstr>
      <vt:lpstr>CLASIFICACION DE LOS GASTOS </vt:lpstr>
      <vt:lpstr>CLASIFICACION DE LOS GASTOS </vt:lpstr>
      <vt:lpstr>CLASIFICACION DE LOS GASTOS </vt:lpstr>
      <vt:lpstr>Diapositiva 8</vt:lpstr>
    </vt:vector>
  </TitlesOfParts>
  <Company>NSLM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COSTOS Y GASTOS</dc:title>
  <dc:creator>PC02</dc:creator>
  <cp:lastModifiedBy>Juan Carlos</cp:lastModifiedBy>
  <cp:revision>8</cp:revision>
  <dcterms:created xsi:type="dcterms:W3CDTF">2012-07-02T17:05:43Z</dcterms:created>
  <dcterms:modified xsi:type="dcterms:W3CDTF">2012-07-10T01:24:43Z</dcterms:modified>
</cp:coreProperties>
</file>