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E077E61-4A13-40A4-8854-323E52678451}" type="datetimeFigureOut">
              <a:rPr lang="es-PE" smtClean="0"/>
              <a:t>12/06/2012</a:t>
            </a:fld>
            <a:endParaRPr lang="es-PE"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PE"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2116E13-E8B0-406B-99CB-E64576792128}" type="slidenum">
              <a:rPr lang="es-PE" smtClean="0"/>
              <a:t>‹Nº›</a:t>
            </a:fld>
            <a:endParaRPr lang="es-PE"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E077E61-4A13-40A4-8854-323E52678451}" type="datetimeFigureOut">
              <a:rPr lang="es-PE" smtClean="0"/>
              <a:t>12/06/2012</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32116E13-E8B0-406B-99CB-E64576792128}" type="slidenum">
              <a:rPr lang="es-PE" smtClean="0"/>
              <a:t>‹Nº›</a:t>
            </a:fld>
            <a:endParaRPr lang="es-P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E077E61-4A13-40A4-8854-323E52678451}" type="datetimeFigureOut">
              <a:rPr lang="es-PE" smtClean="0"/>
              <a:t>12/06/2012</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32116E13-E8B0-406B-99CB-E64576792128}" type="slidenum">
              <a:rPr lang="es-PE" smtClean="0"/>
              <a:t>‹Nº›</a:t>
            </a:fld>
            <a:endParaRPr lang="es-P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E077E61-4A13-40A4-8854-323E52678451}" type="datetimeFigureOut">
              <a:rPr lang="es-PE" smtClean="0"/>
              <a:t>12/06/2012</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32116E13-E8B0-406B-99CB-E64576792128}" type="slidenum">
              <a:rPr lang="es-PE" smtClean="0"/>
              <a:t>‹Nº›</a:t>
            </a:fld>
            <a:endParaRPr lang="es-P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E077E61-4A13-40A4-8854-323E52678451}" type="datetimeFigureOut">
              <a:rPr lang="es-PE" smtClean="0"/>
              <a:t>12/06/2012</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32116E13-E8B0-406B-99CB-E64576792128}" type="slidenum">
              <a:rPr lang="es-PE" smtClean="0"/>
              <a:t>‹Nº›</a:t>
            </a:fld>
            <a:endParaRPr lang="es-P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3E077E61-4A13-40A4-8854-323E52678451}" type="datetimeFigureOut">
              <a:rPr lang="es-PE" smtClean="0"/>
              <a:t>12/06/2012</a:t>
            </a:fld>
            <a:endParaRPr lang="es-PE" dirty="0"/>
          </a:p>
        </p:txBody>
      </p:sp>
      <p:sp>
        <p:nvSpPr>
          <p:cNvPr id="6" name="Footer Placeholder 5"/>
          <p:cNvSpPr>
            <a:spLocks noGrp="1"/>
          </p:cNvSpPr>
          <p:nvPr>
            <p:ph type="ftr" sz="quarter" idx="11"/>
          </p:nvPr>
        </p:nvSpPr>
        <p:spPr/>
        <p:txBody>
          <a:bodyPr/>
          <a:lstStyle/>
          <a:p>
            <a:endParaRPr lang="es-PE" dirty="0"/>
          </a:p>
        </p:txBody>
      </p:sp>
      <p:sp>
        <p:nvSpPr>
          <p:cNvPr id="7" name="Slide Number Placeholder 6"/>
          <p:cNvSpPr>
            <a:spLocks noGrp="1"/>
          </p:cNvSpPr>
          <p:nvPr>
            <p:ph type="sldNum" sz="quarter" idx="12"/>
          </p:nvPr>
        </p:nvSpPr>
        <p:spPr/>
        <p:txBody>
          <a:bodyPr/>
          <a:lstStyle/>
          <a:p>
            <a:fld id="{32116E13-E8B0-406B-99CB-E64576792128}" type="slidenum">
              <a:rPr lang="es-PE" smtClean="0"/>
              <a:t>‹Nº›</a:t>
            </a:fld>
            <a:endParaRPr lang="es-PE" dirty="0"/>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E077E61-4A13-40A4-8854-323E52678451}" type="datetimeFigureOut">
              <a:rPr lang="es-PE" smtClean="0"/>
              <a:t>12/06/2012</a:t>
            </a:fld>
            <a:endParaRPr lang="es-PE" dirty="0"/>
          </a:p>
        </p:txBody>
      </p:sp>
      <p:sp>
        <p:nvSpPr>
          <p:cNvPr id="8" name="Footer Placeholder 7"/>
          <p:cNvSpPr>
            <a:spLocks noGrp="1"/>
          </p:cNvSpPr>
          <p:nvPr>
            <p:ph type="ftr" sz="quarter" idx="11"/>
          </p:nvPr>
        </p:nvSpPr>
        <p:spPr/>
        <p:txBody>
          <a:bodyPr/>
          <a:lstStyle/>
          <a:p>
            <a:endParaRPr lang="es-PE" dirty="0"/>
          </a:p>
        </p:txBody>
      </p:sp>
      <p:sp>
        <p:nvSpPr>
          <p:cNvPr id="9" name="Slide Number Placeholder 8"/>
          <p:cNvSpPr>
            <a:spLocks noGrp="1"/>
          </p:cNvSpPr>
          <p:nvPr>
            <p:ph type="sldNum" sz="quarter" idx="12"/>
          </p:nvPr>
        </p:nvSpPr>
        <p:spPr/>
        <p:txBody>
          <a:bodyPr/>
          <a:lstStyle/>
          <a:p>
            <a:fld id="{32116E13-E8B0-406B-99CB-E64576792128}" type="slidenum">
              <a:rPr lang="es-PE" smtClean="0"/>
              <a:t>‹Nº›</a:t>
            </a:fld>
            <a:endParaRPr lang="es-P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3E077E61-4A13-40A4-8854-323E52678451}" type="datetimeFigureOut">
              <a:rPr lang="es-PE" smtClean="0"/>
              <a:t>12/06/2012</a:t>
            </a:fld>
            <a:endParaRPr lang="es-PE" dirty="0"/>
          </a:p>
        </p:txBody>
      </p:sp>
      <p:sp>
        <p:nvSpPr>
          <p:cNvPr id="4" name="Footer Placeholder 3"/>
          <p:cNvSpPr>
            <a:spLocks noGrp="1"/>
          </p:cNvSpPr>
          <p:nvPr>
            <p:ph type="ftr" sz="quarter" idx="11"/>
          </p:nvPr>
        </p:nvSpPr>
        <p:spPr/>
        <p:txBody>
          <a:bodyPr/>
          <a:lstStyle/>
          <a:p>
            <a:endParaRPr lang="es-PE" dirty="0"/>
          </a:p>
        </p:txBody>
      </p:sp>
      <p:sp>
        <p:nvSpPr>
          <p:cNvPr id="5" name="Slide Number Placeholder 4"/>
          <p:cNvSpPr>
            <a:spLocks noGrp="1"/>
          </p:cNvSpPr>
          <p:nvPr>
            <p:ph type="sldNum" sz="quarter" idx="12"/>
          </p:nvPr>
        </p:nvSpPr>
        <p:spPr/>
        <p:txBody>
          <a:bodyPr/>
          <a:lstStyle/>
          <a:p>
            <a:fld id="{32116E13-E8B0-406B-99CB-E64576792128}" type="slidenum">
              <a:rPr lang="es-PE" smtClean="0"/>
              <a:t>‹Nº›</a:t>
            </a:fld>
            <a:endParaRPr lang="es-P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77E61-4A13-40A4-8854-323E52678451}" type="datetimeFigureOut">
              <a:rPr lang="es-PE" smtClean="0"/>
              <a:t>12/06/2012</a:t>
            </a:fld>
            <a:endParaRPr lang="es-PE" dirty="0"/>
          </a:p>
        </p:txBody>
      </p:sp>
      <p:sp>
        <p:nvSpPr>
          <p:cNvPr id="3" name="Footer Placeholder 2"/>
          <p:cNvSpPr>
            <a:spLocks noGrp="1"/>
          </p:cNvSpPr>
          <p:nvPr>
            <p:ph type="ftr" sz="quarter" idx="11"/>
          </p:nvPr>
        </p:nvSpPr>
        <p:spPr/>
        <p:txBody>
          <a:bodyPr/>
          <a:lstStyle/>
          <a:p>
            <a:endParaRPr lang="es-PE" dirty="0"/>
          </a:p>
        </p:txBody>
      </p:sp>
      <p:sp>
        <p:nvSpPr>
          <p:cNvPr id="4" name="Slide Number Placeholder 3"/>
          <p:cNvSpPr>
            <a:spLocks noGrp="1"/>
          </p:cNvSpPr>
          <p:nvPr>
            <p:ph type="sldNum" sz="quarter" idx="12"/>
          </p:nvPr>
        </p:nvSpPr>
        <p:spPr/>
        <p:txBody>
          <a:bodyPr/>
          <a:lstStyle/>
          <a:p>
            <a:fld id="{32116E13-E8B0-406B-99CB-E64576792128}" type="slidenum">
              <a:rPr lang="es-PE" smtClean="0"/>
              <a:t>‹Nº›</a:t>
            </a:fld>
            <a:endParaRPr lang="es-P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E077E61-4A13-40A4-8854-323E52678451}" type="datetimeFigureOut">
              <a:rPr lang="es-PE" smtClean="0"/>
              <a:t>12/06/2012</a:t>
            </a:fld>
            <a:endParaRPr lang="es-PE" dirty="0"/>
          </a:p>
        </p:txBody>
      </p:sp>
      <p:sp>
        <p:nvSpPr>
          <p:cNvPr id="7" name="Slide Number Placeholder 6"/>
          <p:cNvSpPr>
            <a:spLocks noGrp="1"/>
          </p:cNvSpPr>
          <p:nvPr>
            <p:ph type="sldNum" sz="quarter" idx="12"/>
          </p:nvPr>
        </p:nvSpPr>
        <p:spPr/>
        <p:txBody>
          <a:bodyPr/>
          <a:lstStyle/>
          <a:p>
            <a:fld id="{32116E13-E8B0-406B-99CB-E64576792128}" type="slidenum">
              <a:rPr lang="es-PE" smtClean="0"/>
              <a:t>‹Nº›</a:t>
            </a:fld>
            <a:endParaRPr lang="es-PE"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PE"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E077E61-4A13-40A4-8854-323E52678451}" type="datetimeFigureOut">
              <a:rPr lang="es-PE" smtClean="0"/>
              <a:t>12/06/2012</a:t>
            </a:fld>
            <a:endParaRPr lang="es-PE"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PE" dirty="0"/>
          </a:p>
        </p:txBody>
      </p:sp>
      <p:sp>
        <p:nvSpPr>
          <p:cNvPr id="7" name="Slide Number Placeholder 6"/>
          <p:cNvSpPr>
            <a:spLocks noGrp="1"/>
          </p:cNvSpPr>
          <p:nvPr>
            <p:ph type="sldNum" sz="quarter" idx="12"/>
          </p:nvPr>
        </p:nvSpPr>
        <p:spPr/>
        <p:txBody>
          <a:bodyPr/>
          <a:lstStyle/>
          <a:p>
            <a:fld id="{32116E13-E8B0-406B-99CB-E64576792128}" type="slidenum">
              <a:rPr lang="es-PE" smtClean="0"/>
              <a:t>‹Nº›</a:t>
            </a:fld>
            <a:endParaRPr lang="es-P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E077E61-4A13-40A4-8854-323E52678451}" type="datetimeFigureOut">
              <a:rPr lang="es-PE" smtClean="0"/>
              <a:t>12/06/2012</a:t>
            </a:fld>
            <a:endParaRPr lang="es-PE"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PE"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2116E13-E8B0-406B-99CB-E64576792128}" type="slidenum">
              <a:rPr lang="es-PE" smtClean="0"/>
              <a:t>‹Nº›</a:t>
            </a:fld>
            <a:endParaRPr lang="es-PE"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PE" dirty="0" smtClean="0"/>
              <a:t> </a:t>
            </a:r>
            <a:endParaRPr lang="es-PE" dirty="0"/>
          </a:p>
        </p:txBody>
      </p:sp>
      <p:sp>
        <p:nvSpPr>
          <p:cNvPr id="3" name="2 Subtítulo"/>
          <p:cNvSpPr>
            <a:spLocks noGrp="1"/>
          </p:cNvSpPr>
          <p:nvPr>
            <p:ph type="subTitle" idx="1"/>
          </p:nvPr>
        </p:nvSpPr>
        <p:spPr>
          <a:xfrm>
            <a:off x="4788024" y="476672"/>
            <a:ext cx="3309803" cy="1260629"/>
          </a:xfrm>
        </p:spPr>
        <p:txBody>
          <a:bodyPr>
            <a:normAutofit/>
          </a:bodyPr>
          <a:lstStyle/>
          <a:p>
            <a:pPr algn="ctr"/>
            <a:r>
              <a:rPr lang="es-PE" sz="2400" b="1" dirty="0" smtClean="0">
                <a:solidFill>
                  <a:schemeClr val="bg1"/>
                </a:solidFill>
                <a:effectLst>
                  <a:outerShdw blurRad="38100" dist="38100" dir="2700000" algn="tl">
                    <a:srgbClr val="000000">
                      <a:alpha val="43137"/>
                    </a:srgbClr>
                  </a:outerShdw>
                </a:effectLst>
                <a:latin typeface="Comic Sans MS" pitchFamily="66" charset="0"/>
              </a:rPr>
              <a:t>ESTUDIO TECNICO DEL PROCESO PRODUCTIVO</a:t>
            </a:r>
            <a:endParaRPr lang="es-PE" sz="2400" b="1" dirty="0">
              <a:solidFill>
                <a:schemeClr val="bg1"/>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2668068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908720"/>
            <a:ext cx="7024744" cy="1143000"/>
          </a:xfrm>
        </p:spPr>
        <p:txBody>
          <a:bodyPr/>
          <a:lstStyle/>
          <a:p>
            <a:pPr algn="l"/>
            <a:r>
              <a:rPr lang="es-PE" b="1" dirty="0" smtClean="0">
                <a:effectLst>
                  <a:outerShdw blurRad="38100" dist="38100" dir="2700000" algn="tl">
                    <a:srgbClr val="000000">
                      <a:alpha val="43137"/>
                    </a:srgbClr>
                  </a:outerShdw>
                </a:effectLst>
              </a:rPr>
              <a:t>Estudio técnico</a:t>
            </a:r>
            <a:endParaRPr lang="es-PE" b="1"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77500" lnSpcReduction="20000"/>
          </a:bodyPr>
          <a:lstStyle/>
          <a:p>
            <a:pPr algn="just"/>
            <a:r>
              <a:rPr lang="es-PE" dirty="0" smtClean="0"/>
              <a:t>El objetivo de este estudio es verificar la posibilidad técnica de la fabricación del producto o la prestación del servicio que pretende realiza con el proyecto. Además, de analizar y determinar el tamaño optimo, la localización optima, las inversiones y la organización requerida para realizar la producción.</a:t>
            </a:r>
          </a:p>
          <a:p>
            <a:pPr algn="just"/>
            <a:r>
              <a:rPr lang="es-PE" dirty="0" smtClean="0"/>
              <a:t>En resumen, se pretende resolver las preguntas referentes a donde, cuanto, cuando, como y con que producir lo que se desea, por lo que el aspecto técnico operativo de un proyecto comprende todo aquello que tenga relación con el funcionamiento y la operatividad del propio proyecto.</a:t>
            </a:r>
          </a:p>
          <a:p>
            <a:endParaRPr lang="es-PE" dirty="0"/>
          </a:p>
        </p:txBody>
      </p:sp>
    </p:spTree>
    <p:extLst>
      <p:ext uri="{BB962C8B-B14F-4D97-AF65-F5344CB8AC3E}">
        <p14:creationId xmlns:p14="http://schemas.microsoft.com/office/powerpoint/2010/main" val="2689319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PE" b="1" dirty="0">
                <a:effectLst>
                  <a:outerShdw blurRad="38100" dist="38100" dir="2700000" algn="tl">
                    <a:srgbClr val="000000">
                      <a:alpha val="43137"/>
                    </a:srgbClr>
                  </a:outerShdw>
                </a:effectLst>
              </a:rPr>
              <a:t>Definición del proceso productivo </a:t>
            </a:r>
            <a:endParaRPr lang="es-PE" b="1"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70000" lnSpcReduction="20000"/>
          </a:bodyPr>
          <a:lstStyle/>
          <a:p>
            <a:pPr algn="just"/>
            <a:r>
              <a:rPr lang="es-PE" dirty="0" smtClean="0"/>
              <a:t>El proceso productivo es el procedimiento técnico que se utiliza en el proyecto para obtener los bienes y servicios a partir de insumos de insumos, y se identifica como la transformación de una serie de insumos para convertirlos en productos mediante una determinada función de producción.</a:t>
            </a:r>
          </a:p>
          <a:p>
            <a:r>
              <a:rPr lang="es-PE" dirty="0" smtClean="0"/>
              <a:t>El gesto </a:t>
            </a:r>
            <a:r>
              <a:rPr lang="es-PE" dirty="0" smtClean="0"/>
              <a:t>debera</a:t>
            </a:r>
            <a:r>
              <a:rPr lang="es-PE" dirty="0" smtClean="0"/>
              <a:t> seleccionar una determinada </a:t>
            </a:r>
            <a:r>
              <a:rPr lang="es-PE" dirty="0" smtClean="0"/>
              <a:t>tecnologia</a:t>
            </a:r>
            <a:r>
              <a:rPr lang="es-PE" dirty="0" smtClean="0"/>
              <a:t> de producción para desvalorar una determinada función de producción. En el momento de seleccionar la tecnología, hay que considerar los resultados del estudio de mercado, pues esto dictara las normas de calidad y la cantidad que se requiere. Otro aspecto importante que se debe considerar es la flexibilidad de los procesos y equipos, para poder diversificar mas fácilmente la producción en un momento dado.</a:t>
            </a:r>
            <a:endParaRPr lang="es-PE" dirty="0"/>
          </a:p>
        </p:txBody>
      </p:sp>
    </p:spTree>
    <p:extLst>
      <p:ext uri="{BB962C8B-B14F-4D97-AF65-F5344CB8AC3E}">
        <p14:creationId xmlns:p14="http://schemas.microsoft.com/office/powerpoint/2010/main" val="1198941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PE" b="1" dirty="0">
                <a:effectLst>
                  <a:outerShdw blurRad="38100" dist="38100" dir="2700000" algn="tl">
                    <a:srgbClr val="000000">
                      <a:alpha val="43137"/>
                    </a:srgbClr>
                  </a:outerShdw>
                </a:effectLst>
              </a:rPr>
              <a:t>Estudio del tamaño del proyecto</a:t>
            </a:r>
          </a:p>
        </p:txBody>
      </p:sp>
      <p:sp>
        <p:nvSpPr>
          <p:cNvPr id="3" name="2 Marcador de contenido"/>
          <p:cNvSpPr>
            <a:spLocks noGrp="1"/>
          </p:cNvSpPr>
          <p:nvPr>
            <p:ph idx="1"/>
          </p:nvPr>
        </p:nvSpPr>
        <p:spPr/>
        <p:txBody>
          <a:bodyPr/>
          <a:lstStyle/>
          <a:p>
            <a:pPr algn="just"/>
            <a:r>
              <a:rPr lang="es-PE" dirty="0" smtClean="0"/>
              <a:t>El tamaño de un proyecto es su capacidad instalada, y se expresa en unidades de producción por año. La importancia  de definir el tamaño, se manifiesta principalmente en su incidencia sobre el nivel de las inversiones y costos que se calculen y por tanto, sobre la estimación de la rentabilidad que podría generar su implementación.</a:t>
            </a:r>
            <a:endParaRPr lang="es-PE" dirty="0"/>
          </a:p>
        </p:txBody>
      </p:sp>
    </p:spTree>
    <p:extLst>
      <p:ext uri="{BB962C8B-B14F-4D97-AF65-F5344CB8AC3E}">
        <p14:creationId xmlns:p14="http://schemas.microsoft.com/office/powerpoint/2010/main" val="805272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PE" b="1" dirty="0"/>
              <a:t>Factores que determinan el tamaño de un proyecto</a:t>
            </a:r>
            <a:endParaRPr lang="es-PE" b="1" dirty="0"/>
          </a:p>
        </p:txBody>
      </p:sp>
      <p:sp>
        <p:nvSpPr>
          <p:cNvPr id="3" name="2 Marcador de contenido"/>
          <p:cNvSpPr>
            <a:spLocks noGrp="1"/>
          </p:cNvSpPr>
          <p:nvPr>
            <p:ph idx="1"/>
          </p:nvPr>
        </p:nvSpPr>
        <p:spPr/>
        <p:txBody>
          <a:bodyPr>
            <a:normAutofit fontScale="62500" lnSpcReduction="20000"/>
          </a:bodyPr>
          <a:lstStyle/>
          <a:p>
            <a:pPr algn="just"/>
            <a:r>
              <a:rPr lang="es-PE" dirty="0" smtClean="0"/>
              <a:t>La determinación del tamaño responde a un análisis interrelacionado de un gran cantidad de variables de un proyecto:</a:t>
            </a:r>
          </a:p>
          <a:p>
            <a:pPr marL="68580" indent="0">
              <a:buNone/>
            </a:pPr>
            <a:endParaRPr lang="es-PE" dirty="0" smtClean="0"/>
          </a:p>
          <a:p>
            <a:pPr marL="514350" indent="-514350" algn="just">
              <a:buFont typeface="+mj-lt"/>
              <a:buAutoNum type="alphaLcParenR"/>
            </a:pPr>
            <a:r>
              <a:rPr lang="es-PE" b="1" dirty="0" smtClean="0"/>
              <a:t>Demanda: </a:t>
            </a:r>
            <a:r>
              <a:rPr lang="es-PE" dirty="0" smtClean="0"/>
              <a:t>Es uno de los factores mas importantes para condicionar el tamaño de un proyecto. El tamaño propuesto solo puede aceptarse en caso de que la demanda sea claramente superior a dicho tamaño. SI el tamaño propuesto fuera igual a la demanda, no se recomendaría llevar a cabo el proyecto, puesto que seria muy riesgoso.</a:t>
            </a:r>
          </a:p>
          <a:p>
            <a:pPr marL="514350" indent="-514350" algn="just">
              <a:buFont typeface="+mj-lt"/>
              <a:buAutoNum type="alphaLcParenR"/>
            </a:pPr>
            <a:endParaRPr lang="es-PE" dirty="0" smtClean="0"/>
          </a:p>
          <a:p>
            <a:pPr marL="514350" indent="-514350" algn="just">
              <a:buFont typeface="+mj-lt"/>
              <a:buAutoNum type="alphaLcParenR"/>
            </a:pPr>
            <a:r>
              <a:rPr lang="es-PE" b="1" dirty="0" smtClean="0"/>
              <a:t>Suministros e insumos: </a:t>
            </a:r>
            <a:r>
              <a:rPr lang="es-PE" dirty="0" smtClean="0"/>
              <a:t>El abastecimiento suficiente en cantidad y calidad de materias primas es un aspecto vital en el desarrollo de un proyecto. Se debería contar con una lista de proveedores de materias primas e insumos, de manera de disminuir el riesgo en caso del incumplimiento de parte de uno de los proveedores.</a:t>
            </a:r>
          </a:p>
          <a:p>
            <a:pPr marL="514350" indent="-514350">
              <a:buFont typeface="+mj-lt"/>
              <a:buAutoNum type="alphaLcParenR"/>
            </a:pPr>
            <a:endParaRPr lang="es-PE" dirty="0"/>
          </a:p>
        </p:txBody>
      </p:sp>
    </p:spTree>
    <p:extLst>
      <p:ext uri="{BB962C8B-B14F-4D97-AF65-F5344CB8AC3E}">
        <p14:creationId xmlns:p14="http://schemas.microsoft.com/office/powerpoint/2010/main" val="131752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17</TotalTime>
  <Words>451</Words>
  <Application>Microsoft Office PowerPoint</Application>
  <PresentationFormat>Presentación en pantalla (4:3)</PresentationFormat>
  <Paragraphs>16</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Austin</vt:lpstr>
      <vt:lpstr> </vt:lpstr>
      <vt:lpstr>Estudio técnico</vt:lpstr>
      <vt:lpstr>Definición del proceso productivo </vt:lpstr>
      <vt:lpstr>Estudio del tamaño del proyecto</vt:lpstr>
      <vt:lpstr>Factores que determinan el tamaño de un proyecto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user</cp:lastModifiedBy>
  <cp:revision>2</cp:revision>
  <dcterms:created xsi:type="dcterms:W3CDTF">2012-06-13T04:24:37Z</dcterms:created>
  <dcterms:modified xsi:type="dcterms:W3CDTF">2012-06-13T04:42:28Z</dcterms:modified>
</cp:coreProperties>
</file>