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17"/>
  </p:notesMasterIdLst>
  <p:handoutMasterIdLst>
    <p:handoutMasterId r:id="rId18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9144000" cy="6858000" type="screen4x3"/>
  <p:notesSz cx="6888163" cy="100203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50" d="100"/>
          <a:sy n="50" d="100"/>
        </p:scale>
        <p:origin x="-1938" y="-48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4871" cy="501015"/>
          </a:xfrm>
          <a:prstGeom prst="rect">
            <a:avLst/>
          </a:prstGeom>
        </p:spPr>
        <p:txBody>
          <a:bodyPr vert="horz" lIns="96616" tIns="48308" rIns="96616" bIns="48308" rtlCol="0"/>
          <a:lstStyle>
            <a:lvl1pPr algn="l">
              <a:defRPr sz="1300"/>
            </a:lvl1pPr>
          </a:lstStyle>
          <a:p>
            <a:endParaRPr lang="es-PE"/>
          </a:p>
        </p:txBody>
      </p:sp>
      <p:sp>
        <p:nvSpPr>
          <p:cNvPr id="3" name="2 Marcador de fecha"/>
          <p:cNvSpPr>
            <a:spLocks noGrp="1"/>
          </p:cNvSpPr>
          <p:nvPr>
            <p:ph type="dt" sz="quarter" idx="1"/>
          </p:nvPr>
        </p:nvSpPr>
        <p:spPr>
          <a:xfrm>
            <a:off x="3901698" y="0"/>
            <a:ext cx="2984871" cy="501015"/>
          </a:xfrm>
          <a:prstGeom prst="rect">
            <a:avLst/>
          </a:prstGeom>
        </p:spPr>
        <p:txBody>
          <a:bodyPr vert="horz" lIns="96616" tIns="48308" rIns="96616" bIns="48308" rtlCol="0"/>
          <a:lstStyle>
            <a:lvl1pPr algn="r">
              <a:defRPr sz="1300"/>
            </a:lvl1pPr>
          </a:lstStyle>
          <a:p>
            <a:fld id="{3B7A1546-7036-4D48-992B-10C0A5B16E52}" type="datetimeFigureOut">
              <a:rPr lang="es-PE" smtClean="0"/>
              <a:pPr/>
              <a:t>11/07/2012</a:t>
            </a:fld>
            <a:endParaRPr lang="es-PE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2"/>
          </p:nvPr>
        </p:nvSpPr>
        <p:spPr>
          <a:xfrm>
            <a:off x="0" y="9517546"/>
            <a:ext cx="2984871" cy="501015"/>
          </a:xfrm>
          <a:prstGeom prst="rect">
            <a:avLst/>
          </a:prstGeom>
        </p:spPr>
        <p:txBody>
          <a:bodyPr vert="horz" lIns="96616" tIns="48308" rIns="96616" bIns="48308" rtlCol="0" anchor="b"/>
          <a:lstStyle>
            <a:lvl1pPr algn="l">
              <a:defRPr sz="1300"/>
            </a:lvl1pPr>
          </a:lstStyle>
          <a:p>
            <a:endParaRPr lang="es-PE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3"/>
          </p:nvPr>
        </p:nvSpPr>
        <p:spPr>
          <a:xfrm>
            <a:off x="3901698" y="9517546"/>
            <a:ext cx="2984871" cy="501015"/>
          </a:xfrm>
          <a:prstGeom prst="rect">
            <a:avLst/>
          </a:prstGeom>
        </p:spPr>
        <p:txBody>
          <a:bodyPr vert="horz" lIns="96616" tIns="48308" rIns="96616" bIns="48308" rtlCol="0" anchor="b"/>
          <a:lstStyle>
            <a:lvl1pPr algn="r">
              <a:defRPr sz="1300"/>
            </a:lvl1pPr>
          </a:lstStyle>
          <a:p>
            <a:fld id="{C36E63DC-DA97-4CE6-A74C-7CABF365D8FB}" type="slidenum">
              <a:rPr lang="es-PE" smtClean="0"/>
              <a:pPr/>
              <a:t>‹Nº›</a:t>
            </a:fld>
            <a:endParaRPr lang="es-P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4871" cy="501015"/>
          </a:xfrm>
          <a:prstGeom prst="rect">
            <a:avLst/>
          </a:prstGeom>
        </p:spPr>
        <p:txBody>
          <a:bodyPr vert="horz" lIns="96616" tIns="48308" rIns="96616" bIns="48308" rtlCol="0"/>
          <a:lstStyle>
            <a:lvl1pPr algn="l">
              <a:defRPr sz="13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901698" y="0"/>
            <a:ext cx="2984871" cy="501015"/>
          </a:xfrm>
          <a:prstGeom prst="rect">
            <a:avLst/>
          </a:prstGeom>
        </p:spPr>
        <p:txBody>
          <a:bodyPr vert="horz" lIns="96616" tIns="48308" rIns="96616" bIns="48308" rtlCol="0"/>
          <a:lstStyle>
            <a:lvl1pPr algn="r">
              <a:defRPr sz="1300"/>
            </a:lvl1pPr>
          </a:lstStyle>
          <a:p>
            <a:fld id="{88F50D49-1B0B-4C6E-ADAD-9A6749E157F4}" type="datetimeFigureOut">
              <a:rPr lang="es-ES" smtClean="0"/>
              <a:pPr/>
              <a:t>11/07/2012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939800" y="750888"/>
            <a:ext cx="5008563" cy="37576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16" tIns="48308" rIns="96616" bIns="48308" rtlCol="0" anchor="ctr"/>
          <a:lstStyle/>
          <a:p>
            <a:endParaRPr lang="es-E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8817" y="4759643"/>
            <a:ext cx="5510530" cy="4509135"/>
          </a:xfrm>
          <a:prstGeom prst="rect">
            <a:avLst/>
          </a:prstGeom>
        </p:spPr>
        <p:txBody>
          <a:bodyPr vert="horz" lIns="96616" tIns="48308" rIns="96616" bIns="48308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9517546"/>
            <a:ext cx="2984871" cy="501015"/>
          </a:xfrm>
          <a:prstGeom prst="rect">
            <a:avLst/>
          </a:prstGeom>
        </p:spPr>
        <p:txBody>
          <a:bodyPr vert="horz" lIns="96616" tIns="48308" rIns="96616" bIns="48308" rtlCol="0" anchor="b"/>
          <a:lstStyle>
            <a:lvl1pPr algn="l">
              <a:defRPr sz="13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901698" y="9517546"/>
            <a:ext cx="2984871" cy="501015"/>
          </a:xfrm>
          <a:prstGeom prst="rect">
            <a:avLst/>
          </a:prstGeom>
        </p:spPr>
        <p:txBody>
          <a:bodyPr vert="horz" lIns="96616" tIns="48308" rIns="96616" bIns="48308" rtlCol="0" anchor="b"/>
          <a:lstStyle>
            <a:lvl1pPr algn="r">
              <a:defRPr sz="1300"/>
            </a:lvl1pPr>
          </a:lstStyle>
          <a:p>
            <a:fld id="{737CE6A4-0C37-4D1A-A85A-388953081D5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Rectángulo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Conector recto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11 Título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25" name="24 Subtítulo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31" name="30 Marcador de fecha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9D8BE234-BBB5-4E41-A655-597CF3C647AA}" type="datetimeFigureOut">
              <a:rPr lang="es-ES" smtClean="0"/>
              <a:pPr/>
              <a:t>11/07/2012</a:t>
            </a:fld>
            <a:endParaRPr lang="es-ES"/>
          </a:p>
        </p:txBody>
      </p:sp>
      <p:sp>
        <p:nvSpPr>
          <p:cNvPr id="18" name="17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es-ES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676EB0F4-2FA1-4BED-99E4-9FD0B01BF1B1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D8BE234-BBB5-4E41-A655-597CF3C647AA}" type="datetimeFigureOut">
              <a:rPr lang="es-ES" smtClean="0"/>
              <a:pPr/>
              <a:t>11/07/2012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76EB0F4-2FA1-4BED-99E4-9FD0B01BF1B1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9D8BE234-BBB5-4E41-A655-597CF3C647AA}" type="datetimeFigureOut">
              <a:rPr lang="es-ES" smtClean="0"/>
              <a:pPr/>
              <a:t>11/07/2012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676EB0F4-2FA1-4BED-99E4-9FD0B01BF1B1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D8BE234-BBB5-4E41-A655-597CF3C647AA}" type="datetimeFigureOut">
              <a:rPr lang="es-ES" smtClean="0"/>
              <a:pPr/>
              <a:t>11/07/2012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76EB0F4-2FA1-4BED-99E4-9FD0B01BF1B1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9D8BE234-BBB5-4E41-A655-597CF3C647AA}" type="datetimeFigureOut">
              <a:rPr lang="es-ES" smtClean="0"/>
              <a:pPr/>
              <a:t>11/07/2012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676EB0F4-2FA1-4BED-99E4-9FD0B01BF1B1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D8BE234-BBB5-4E41-A655-597CF3C647AA}" type="datetimeFigureOut">
              <a:rPr lang="es-ES" smtClean="0"/>
              <a:pPr/>
              <a:t>11/07/2012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76EB0F4-2FA1-4BED-99E4-9FD0B01BF1B1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D8BE234-BBB5-4E41-A655-597CF3C647AA}" type="datetimeFigureOut">
              <a:rPr lang="es-ES" smtClean="0"/>
              <a:pPr/>
              <a:t>11/07/2012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76EB0F4-2FA1-4BED-99E4-9FD0B01BF1B1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D8BE234-BBB5-4E41-A655-597CF3C647AA}" type="datetimeFigureOut">
              <a:rPr lang="es-ES" smtClean="0"/>
              <a:pPr/>
              <a:t>11/07/2012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76EB0F4-2FA1-4BED-99E4-9FD0B01BF1B1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9D8BE234-BBB5-4E41-A655-597CF3C647AA}" type="datetimeFigureOut">
              <a:rPr lang="es-ES" smtClean="0"/>
              <a:pPr/>
              <a:t>11/07/2012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76EB0F4-2FA1-4BED-99E4-9FD0B01BF1B1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D8BE234-BBB5-4E41-A655-597CF3C647AA}" type="datetimeFigureOut">
              <a:rPr lang="es-ES" smtClean="0"/>
              <a:pPr/>
              <a:t>11/07/2012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76EB0F4-2FA1-4BED-99E4-9FD0B01BF1B1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Rectángulo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D8BE234-BBB5-4E41-A655-597CF3C647AA}" type="datetimeFigureOut">
              <a:rPr lang="es-ES" smtClean="0"/>
              <a:pPr/>
              <a:t>11/07/2012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76EB0F4-2FA1-4BED-99E4-9FD0B01BF1B1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10" name="9 Marcador de posición de imagen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Rectángulo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2 Marcador de título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1" name="30 Marcador de texto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27" name="26 Marcador de fecha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9D8BE234-BBB5-4E41-A655-597CF3C647AA}" type="datetimeFigureOut">
              <a:rPr lang="es-ES" smtClean="0"/>
              <a:pPr/>
              <a:t>11/07/2012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es-ES"/>
          </a:p>
        </p:txBody>
      </p:sp>
      <p:sp>
        <p:nvSpPr>
          <p:cNvPr id="16" name="1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676EB0F4-2FA1-4BED-99E4-9FD0B01BF1B1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228600" y="1285860"/>
            <a:ext cx="8915400" cy="3714776"/>
          </a:xfrm>
        </p:spPr>
        <p:txBody>
          <a:bodyPr>
            <a:noAutofit/>
          </a:bodyPr>
          <a:lstStyle/>
          <a:p>
            <a:pPr algn="ctr"/>
            <a:r>
              <a:rPr lang="es-ES" sz="6000" dirty="0" smtClean="0">
                <a:solidFill>
                  <a:schemeClr val="tx1"/>
                </a:solidFill>
                <a:latin typeface="Broadway" pitchFamily="82" charset="0"/>
              </a:rPr>
              <a:t>FUENTES</a:t>
            </a:r>
            <a:br>
              <a:rPr lang="es-ES" sz="6000" dirty="0" smtClean="0">
                <a:solidFill>
                  <a:schemeClr val="tx1"/>
                </a:solidFill>
                <a:latin typeface="Broadway" pitchFamily="82" charset="0"/>
              </a:rPr>
            </a:br>
            <a:r>
              <a:rPr lang="es-ES" sz="6000" dirty="0" smtClean="0">
                <a:solidFill>
                  <a:schemeClr val="tx1"/>
                </a:solidFill>
                <a:latin typeface="Broadway" pitchFamily="82" charset="0"/>
              </a:rPr>
              <a:t> </a:t>
            </a:r>
            <a:r>
              <a:rPr lang="es-ES" sz="6000" dirty="0" smtClean="0">
                <a:solidFill>
                  <a:schemeClr val="tx1"/>
                </a:solidFill>
                <a:latin typeface="Broadway" pitchFamily="82" charset="0"/>
              </a:rPr>
              <a:t>DE </a:t>
            </a:r>
            <a:r>
              <a:rPr lang="es-ES" sz="6000" dirty="0" smtClean="0">
                <a:solidFill>
                  <a:schemeClr val="tx1"/>
                </a:solidFill>
                <a:latin typeface="Broadway" pitchFamily="82" charset="0"/>
              </a:rPr>
              <a:t>FINANCIAMIENTO</a:t>
            </a:r>
            <a:br>
              <a:rPr lang="es-ES" sz="6000" dirty="0" smtClean="0">
                <a:solidFill>
                  <a:schemeClr val="tx1"/>
                </a:solidFill>
                <a:latin typeface="Broadway" pitchFamily="82" charset="0"/>
              </a:rPr>
            </a:br>
            <a:r>
              <a:rPr lang="es-ES" sz="6000" dirty="0" smtClean="0">
                <a:solidFill>
                  <a:schemeClr val="tx1"/>
                </a:solidFill>
                <a:latin typeface="Broadway" pitchFamily="82" charset="0"/>
              </a:rPr>
              <a:t> </a:t>
            </a:r>
            <a:r>
              <a:rPr lang="es-ES" sz="6000" dirty="0" smtClean="0">
                <a:solidFill>
                  <a:schemeClr val="tx1"/>
                </a:solidFill>
                <a:latin typeface="Broadway" pitchFamily="82" charset="0"/>
              </a:rPr>
              <a:t>PARA UNA EMPRESA</a:t>
            </a:r>
            <a:endParaRPr lang="es-ES" sz="6000" dirty="0">
              <a:solidFill>
                <a:schemeClr val="tx1"/>
              </a:solidFill>
              <a:latin typeface="Broadway" pitchFamily="82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71472" y="571480"/>
            <a:ext cx="8229600" cy="1066800"/>
          </a:xfrm>
        </p:spPr>
        <p:txBody>
          <a:bodyPr/>
          <a:lstStyle/>
          <a:p>
            <a:r>
              <a:rPr lang="es-ES" dirty="0" smtClean="0"/>
              <a:t>EMISION DE ACCIONES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PE" dirty="0" smtClean="0"/>
              <a:t>Una fuente de financiamiento consiste en la venta de acciones, que consisten en títulos que le otorgan a quien la posea, el derecho de participar en la distribución de las utilidades de la empresa y en la distribución del capital social en caso se liquide esta.</a:t>
            </a:r>
          </a:p>
          <a:p>
            <a:endParaRPr lang="es-E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/>
          <a:lstStyle/>
          <a:p>
            <a:r>
              <a:rPr lang="es-ES" dirty="0" smtClean="0"/>
              <a:t>EMISION DE BONOS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95536" y="2132856"/>
            <a:ext cx="5338936" cy="4325112"/>
          </a:xfrm>
        </p:spPr>
        <p:txBody>
          <a:bodyPr>
            <a:normAutofit/>
          </a:bodyPr>
          <a:lstStyle/>
          <a:p>
            <a:r>
              <a:rPr lang="es-PE" dirty="0" smtClean="0"/>
              <a:t>Intercambiar un producto o servicio por otro, por ejemplo, pagar anuncios o publicidad con nuestros productos, o brindarles nuestros servicios a los trabajadores de una empres, a cambio de que nos provea de insumos o mercaderías</a:t>
            </a:r>
          </a:p>
          <a:p>
            <a:endParaRPr lang="es-ES" dirty="0"/>
          </a:p>
        </p:txBody>
      </p:sp>
      <p:pic>
        <p:nvPicPr>
          <p:cNvPr id="5122" name="Picture 2" descr="http://www.aporrea.org/imagenes/2008/02/bono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940152" y="2492896"/>
            <a:ext cx="2665222" cy="322632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PE" dirty="0" smtClean="0"/>
              <a:t>CANJES O TRUEQUE CON OTRAS EMPRESA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PE" dirty="0" smtClean="0"/>
              <a:t>Intercambiar un producto o servicio por otro, por ejemplo, pagar anuncios o publicidad con nuestros productos, o brindarles nuestros servicios a los trabajadores de una empres, a cambio de que nos provea de insumos o mercaderías</a:t>
            </a:r>
          </a:p>
          <a:p>
            <a:endParaRPr lang="es-E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BUSCAR UN SOCIO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2249424"/>
            <a:ext cx="4114800" cy="4325112"/>
          </a:xfrm>
        </p:spPr>
        <p:txBody>
          <a:bodyPr/>
          <a:lstStyle/>
          <a:p>
            <a:r>
              <a:rPr lang="es-PE" dirty="0" smtClean="0"/>
              <a:t>Buscar una persona que quiera invertir en nuestras empresa y a la vez trabajar junto con nosotros en su crecimiento.</a:t>
            </a:r>
            <a:endParaRPr lang="es-ES" dirty="0"/>
          </a:p>
        </p:txBody>
      </p:sp>
      <p:pic>
        <p:nvPicPr>
          <p:cNvPr id="3074" name="Picture 2" descr="http://1.bp.blogspot.com/-Ugs-3hWLQ6I/TkH8s8xrdpI/AAAAAAAABFk/Fr8fHziEbcE/s1600/como+elegir+soci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64088" y="2348880"/>
            <a:ext cx="2914650" cy="344805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BUSCAR UN INVERSIONISTA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PE" dirty="0" smtClean="0"/>
              <a:t>Podríamos buscar, por ejemplo, «entidades de capital de riesgo», o «inversionistas  ángeles», utilizan fondos, o simplemente cualquier persona, empresa o entidad que desee invertir dinero en nuestra empresa a cambio de un porcentaje de </a:t>
            </a:r>
            <a:r>
              <a:rPr lang="es-PE" smtClean="0"/>
              <a:t>las utilidades</a:t>
            </a:r>
            <a:endParaRPr lang="es-E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Rectángulo redondeado"/>
          <p:cNvSpPr/>
          <p:nvPr/>
        </p:nvSpPr>
        <p:spPr>
          <a:xfrm>
            <a:off x="2483768" y="764704"/>
            <a:ext cx="4392488" cy="576064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PE" dirty="0" smtClean="0"/>
              <a:t>FUENTES DE FINANCIAMIENTO PARA UNA EMPRESA</a:t>
            </a:r>
            <a:endParaRPr lang="es-PE" dirty="0"/>
          </a:p>
        </p:txBody>
      </p:sp>
      <p:cxnSp>
        <p:nvCxnSpPr>
          <p:cNvPr id="19" name="18 Conector recto"/>
          <p:cNvCxnSpPr/>
          <p:nvPr/>
        </p:nvCxnSpPr>
        <p:spPr>
          <a:xfrm flipV="1">
            <a:off x="4644008" y="1340768"/>
            <a:ext cx="0" cy="504056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0" name="19 CuadroTexto"/>
          <p:cNvSpPr txBox="1"/>
          <p:nvPr/>
        </p:nvSpPr>
        <p:spPr>
          <a:xfrm>
            <a:off x="4644008" y="1484784"/>
            <a:ext cx="148470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PE" sz="1200" dirty="0" smtClean="0"/>
              <a:t>Las principales son</a:t>
            </a:r>
            <a:endParaRPr lang="es-PE" sz="1200" dirty="0"/>
          </a:p>
        </p:txBody>
      </p:sp>
      <p:sp>
        <p:nvSpPr>
          <p:cNvPr id="27" name="26 Rectángulo redondeado"/>
          <p:cNvSpPr/>
          <p:nvPr/>
        </p:nvSpPr>
        <p:spPr>
          <a:xfrm>
            <a:off x="1475656" y="2204864"/>
            <a:ext cx="2160240" cy="504056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t" anchorCtr="0"/>
          <a:lstStyle/>
          <a:p>
            <a:pPr algn="ctr"/>
            <a:r>
              <a:rPr lang="es-PE" sz="1600" dirty="0" smtClean="0"/>
              <a:t>Familiares o amigos</a:t>
            </a:r>
          </a:p>
          <a:p>
            <a:pPr algn="ctr"/>
            <a:endParaRPr lang="es-PE" sz="1600" dirty="0"/>
          </a:p>
        </p:txBody>
      </p:sp>
      <p:sp>
        <p:nvSpPr>
          <p:cNvPr id="28" name="27 Rectángulo redondeado"/>
          <p:cNvSpPr/>
          <p:nvPr/>
        </p:nvSpPr>
        <p:spPr>
          <a:xfrm>
            <a:off x="1475656" y="2996952"/>
            <a:ext cx="2160240" cy="360040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t" anchorCtr="0"/>
          <a:lstStyle/>
          <a:p>
            <a:pPr algn="ctr"/>
            <a:r>
              <a:rPr lang="es-PE" sz="1600" dirty="0" smtClean="0"/>
              <a:t>Bancos</a:t>
            </a:r>
            <a:endParaRPr lang="es-PE" sz="1600" dirty="0"/>
          </a:p>
        </p:txBody>
      </p:sp>
      <p:sp>
        <p:nvSpPr>
          <p:cNvPr id="29" name="28 Rectángulo redondeado"/>
          <p:cNvSpPr/>
          <p:nvPr/>
        </p:nvSpPr>
        <p:spPr>
          <a:xfrm>
            <a:off x="1475656" y="3645024"/>
            <a:ext cx="2232248" cy="576064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t" anchorCtr="0"/>
          <a:lstStyle/>
          <a:p>
            <a:pPr algn="ctr"/>
            <a:r>
              <a:rPr lang="es-PE" sz="1600" dirty="0" smtClean="0"/>
              <a:t>Entidades financieras no bancarias</a:t>
            </a:r>
          </a:p>
          <a:p>
            <a:pPr algn="ctr"/>
            <a:endParaRPr lang="es-PE" sz="1600" dirty="0"/>
          </a:p>
        </p:txBody>
      </p:sp>
      <p:sp>
        <p:nvSpPr>
          <p:cNvPr id="30" name="29 Rectángulo redondeado"/>
          <p:cNvSpPr/>
          <p:nvPr/>
        </p:nvSpPr>
        <p:spPr>
          <a:xfrm>
            <a:off x="1475656" y="4509120"/>
            <a:ext cx="2160240" cy="360040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t" anchorCtr="0"/>
          <a:lstStyle/>
          <a:p>
            <a:pPr algn="ctr"/>
            <a:r>
              <a:rPr lang="es-PE" sz="1600" dirty="0" smtClean="0"/>
              <a:t>Empresas de leasing</a:t>
            </a:r>
          </a:p>
          <a:p>
            <a:pPr algn="ctr"/>
            <a:endParaRPr lang="es-PE" sz="1600" dirty="0"/>
          </a:p>
        </p:txBody>
      </p:sp>
      <p:sp>
        <p:nvSpPr>
          <p:cNvPr id="31" name="30 Rectángulo redondeado"/>
          <p:cNvSpPr/>
          <p:nvPr/>
        </p:nvSpPr>
        <p:spPr>
          <a:xfrm>
            <a:off x="1475656" y="5157192"/>
            <a:ext cx="2304256" cy="432048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t" anchorCtr="0"/>
          <a:lstStyle/>
          <a:p>
            <a:pPr algn="ctr"/>
            <a:r>
              <a:rPr lang="es-PE" sz="1600" dirty="0" smtClean="0"/>
              <a:t>Empresas de </a:t>
            </a:r>
            <a:r>
              <a:rPr lang="es-PE" sz="1600" dirty="0" err="1" smtClean="0"/>
              <a:t>factoring</a:t>
            </a:r>
            <a:endParaRPr lang="es-PE" sz="1600" dirty="0" smtClean="0"/>
          </a:p>
          <a:p>
            <a:pPr algn="ctr"/>
            <a:endParaRPr lang="es-PE" sz="1600" dirty="0"/>
          </a:p>
        </p:txBody>
      </p:sp>
      <p:sp>
        <p:nvSpPr>
          <p:cNvPr id="32" name="31 Rectángulo redondeado"/>
          <p:cNvSpPr/>
          <p:nvPr/>
        </p:nvSpPr>
        <p:spPr>
          <a:xfrm>
            <a:off x="1475656" y="5877272"/>
            <a:ext cx="2160240" cy="576064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t" anchorCtr="0"/>
          <a:lstStyle/>
          <a:p>
            <a:pPr algn="ctr"/>
            <a:r>
              <a:rPr lang="es-PE" sz="1600" dirty="0" smtClean="0"/>
              <a:t>Financieras de consumo</a:t>
            </a:r>
          </a:p>
          <a:p>
            <a:pPr algn="ctr"/>
            <a:endParaRPr lang="es-PE" sz="1600" dirty="0"/>
          </a:p>
        </p:txBody>
      </p:sp>
      <p:sp>
        <p:nvSpPr>
          <p:cNvPr id="33" name="32 Rectángulo redondeado"/>
          <p:cNvSpPr/>
          <p:nvPr/>
        </p:nvSpPr>
        <p:spPr>
          <a:xfrm>
            <a:off x="5796136" y="2276872"/>
            <a:ext cx="2016224" cy="360040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t" anchorCtr="0"/>
          <a:lstStyle/>
          <a:p>
            <a:pPr algn="ctr"/>
            <a:r>
              <a:rPr lang="es-PE" sz="1600" dirty="0" smtClean="0"/>
              <a:t>Proveedores</a:t>
            </a:r>
          </a:p>
          <a:p>
            <a:pPr algn="ctr"/>
            <a:endParaRPr lang="es-PE" sz="1600" dirty="0"/>
          </a:p>
        </p:txBody>
      </p:sp>
      <p:sp>
        <p:nvSpPr>
          <p:cNvPr id="34" name="33 Rectángulo redondeado"/>
          <p:cNvSpPr/>
          <p:nvPr/>
        </p:nvSpPr>
        <p:spPr>
          <a:xfrm>
            <a:off x="5796136" y="2924944"/>
            <a:ext cx="2160240" cy="360040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t" anchorCtr="0"/>
          <a:lstStyle/>
          <a:p>
            <a:pPr algn="ctr"/>
            <a:r>
              <a:rPr lang="es-PE" sz="1600" dirty="0" smtClean="0"/>
              <a:t>Emisión de acciones		</a:t>
            </a:r>
            <a:endParaRPr lang="es-PE" sz="1600" dirty="0"/>
          </a:p>
        </p:txBody>
      </p:sp>
      <p:sp>
        <p:nvSpPr>
          <p:cNvPr id="35" name="34 Rectángulo redondeado"/>
          <p:cNvSpPr/>
          <p:nvPr/>
        </p:nvSpPr>
        <p:spPr>
          <a:xfrm>
            <a:off x="5796136" y="3573016"/>
            <a:ext cx="2160240" cy="432048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t" anchorCtr="0"/>
          <a:lstStyle/>
          <a:p>
            <a:pPr algn="ctr"/>
            <a:r>
              <a:rPr lang="es-PE" sz="1600" dirty="0" smtClean="0"/>
              <a:t>Emisión de bonos</a:t>
            </a:r>
          </a:p>
          <a:p>
            <a:pPr algn="ctr"/>
            <a:endParaRPr lang="es-PE" sz="1600" dirty="0"/>
          </a:p>
        </p:txBody>
      </p:sp>
      <p:sp>
        <p:nvSpPr>
          <p:cNvPr id="36" name="35 Rectángulo redondeado"/>
          <p:cNvSpPr/>
          <p:nvPr/>
        </p:nvSpPr>
        <p:spPr>
          <a:xfrm>
            <a:off x="5796136" y="4221088"/>
            <a:ext cx="2160240" cy="576064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t" anchorCtr="0"/>
          <a:lstStyle/>
          <a:p>
            <a:pPr algn="ctr"/>
            <a:r>
              <a:rPr lang="es-PE" sz="1600" dirty="0" smtClean="0"/>
              <a:t>Canjes o trueques con otras empresas </a:t>
            </a:r>
          </a:p>
          <a:p>
            <a:pPr algn="ctr"/>
            <a:endParaRPr lang="es-PE" sz="1600" dirty="0"/>
          </a:p>
        </p:txBody>
      </p:sp>
      <p:sp>
        <p:nvSpPr>
          <p:cNvPr id="37" name="36 Rectángulo redondeado"/>
          <p:cNvSpPr/>
          <p:nvPr/>
        </p:nvSpPr>
        <p:spPr>
          <a:xfrm>
            <a:off x="5796136" y="5085184"/>
            <a:ext cx="2160240" cy="432048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t" anchorCtr="0"/>
          <a:lstStyle/>
          <a:p>
            <a:pPr algn="ctr"/>
            <a:r>
              <a:rPr lang="es-PE" sz="1600" dirty="0" smtClean="0"/>
              <a:t>Buscar un socio</a:t>
            </a:r>
          </a:p>
          <a:p>
            <a:pPr algn="ctr"/>
            <a:endParaRPr lang="es-PE" sz="1600" dirty="0"/>
          </a:p>
        </p:txBody>
      </p:sp>
      <p:sp>
        <p:nvSpPr>
          <p:cNvPr id="38" name="37 Rectángulo redondeado"/>
          <p:cNvSpPr/>
          <p:nvPr/>
        </p:nvSpPr>
        <p:spPr>
          <a:xfrm>
            <a:off x="5796136" y="5805264"/>
            <a:ext cx="2160240" cy="576064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t" anchorCtr="0"/>
          <a:lstStyle/>
          <a:p>
            <a:pPr algn="ctr"/>
            <a:r>
              <a:rPr lang="es-PE" sz="1600" dirty="0" smtClean="0"/>
              <a:t>Buscar un inversionista</a:t>
            </a:r>
          </a:p>
          <a:p>
            <a:pPr algn="ctr"/>
            <a:endParaRPr lang="es-PE" sz="1600" dirty="0"/>
          </a:p>
        </p:txBody>
      </p:sp>
      <p:cxnSp>
        <p:nvCxnSpPr>
          <p:cNvPr id="40" name="39 Conector recto"/>
          <p:cNvCxnSpPr/>
          <p:nvPr/>
        </p:nvCxnSpPr>
        <p:spPr>
          <a:xfrm flipV="1">
            <a:off x="971600" y="1844824"/>
            <a:ext cx="0" cy="432048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2" name="41 Conector recto"/>
          <p:cNvCxnSpPr/>
          <p:nvPr/>
        </p:nvCxnSpPr>
        <p:spPr>
          <a:xfrm>
            <a:off x="971600" y="1844824"/>
            <a:ext cx="4320480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4" name="43 Conector recto"/>
          <p:cNvCxnSpPr/>
          <p:nvPr/>
        </p:nvCxnSpPr>
        <p:spPr>
          <a:xfrm flipV="1">
            <a:off x="5292080" y="1844824"/>
            <a:ext cx="0" cy="432048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5" name="54 Conector recto de flecha"/>
          <p:cNvCxnSpPr/>
          <p:nvPr/>
        </p:nvCxnSpPr>
        <p:spPr>
          <a:xfrm>
            <a:off x="971600" y="2420888"/>
            <a:ext cx="432048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6" name="55 Conector recto de flecha"/>
          <p:cNvCxnSpPr/>
          <p:nvPr/>
        </p:nvCxnSpPr>
        <p:spPr>
          <a:xfrm>
            <a:off x="971600" y="3212976"/>
            <a:ext cx="432048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7" name="56 Conector recto de flecha"/>
          <p:cNvCxnSpPr/>
          <p:nvPr/>
        </p:nvCxnSpPr>
        <p:spPr>
          <a:xfrm>
            <a:off x="971600" y="3933056"/>
            <a:ext cx="432048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8" name="57 Conector recto de flecha"/>
          <p:cNvCxnSpPr/>
          <p:nvPr/>
        </p:nvCxnSpPr>
        <p:spPr>
          <a:xfrm>
            <a:off x="971600" y="4725144"/>
            <a:ext cx="432048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9" name="58 Conector recto de flecha"/>
          <p:cNvCxnSpPr/>
          <p:nvPr/>
        </p:nvCxnSpPr>
        <p:spPr>
          <a:xfrm>
            <a:off x="5292080" y="2492896"/>
            <a:ext cx="432048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0" name="59 Conector recto de flecha"/>
          <p:cNvCxnSpPr/>
          <p:nvPr/>
        </p:nvCxnSpPr>
        <p:spPr>
          <a:xfrm>
            <a:off x="5292080" y="3140968"/>
            <a:ext cx="432048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1" name="60 Conector recto de flecha"/>
          <p:cNvCxnSpPr/>
          <p:nvPr/>
        </p:nvCxnSpPr>
        <p:spPr>
          <a:xfrm>
            <a:off x="5292080" y="3789040"/>
            <a:ext cx="432048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2" name="61 Conector recto de flecha"/>
          <p:cNvCxnSpPr/>
          <p:nvPr/>
        </p:nvCxnSpPr>
        <p:spPr>
          <a:xfrm>
            <a:off x="5292080" y="4509120"/>
            <a:ext cx="432048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4" name="63 Conector recto de flecha"/>
          <p:cNvCxnSpPr/>
          <p:nvPr/>
        </p:nvCxnSpPr>
        <p:spPr>
          <a:xfrm>
            <a:off x="971600" y="5373216"/>
            <a:ext cx="432048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5" name="64 Conector recto de flecha"/>
          <p:cNvCxnSpPr/>
          <p:nvPr/>
        </p:nvCxnSpPr>
        <p:spPr>
          <a:xfrm>
            <a:off x="5292080" y="5301208"/>
            <a:ext cx="432048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6" name="65 Conector recto de flecha"/>
          <p:cNvCxnSpPr/>
          <p:nvPr/>
        </p:nvCxnSpPr>
        <p:spPr>
          <a:xfrm>
            <a:off x="971600" y="6165304"/>
            <a:ext cx="432048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7" name="66 Conector recto de flecha"/>
          <p:cNvCxnSpPr/>
          <p:nvPr/>
        </p:nvCxnSpPr>
        <p:spPr>
          <a:xfrm>
            <a:off x="5292080" y="6165304"/>
            <a:ext cx="432048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620688"/>
            <a:ext cx="8229600" cy="1066800"/>
          </a:xfrm>
        </p:spPr>
        <p:txBody>
          <a:bodyPr>
            <a:normAutofit/>
          </a:bodyPr>
          <a:lstStyle/>
          <a:p>
            <a:r>
              <a:rPr lang="es-ES" dirty="0" smtClean="0"/>
              <a:t>BUSQUEDAD DE FINANCIAMIENTO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772816"/>
            <a:ext cx="8229600" cy="4801720"/>
          </a:xfrm>
        </p:spPr>
        <p:txBody>
          <a:bodyPr>
            <a:normAutofit fontScale="92500" lnSpcReduction="10000"/>
          </a:bodyPr>
          <a:lstStyle/>
          <a:p>
            <a:r>
              <a:rPr lang="es-ES" dirty="0" smtClean="0"/>
              <a:t>Cuando la empresa tiene falta de liquidez  necesaria para hacer frente a las operaciones diarias, por ejemplo, cuando se necesita pagar las deudas u obligaciones, comprar insumos, mantener el inventario, pagar sueldos, pagar el alquiler del local, etc.</a:t>
            </a:r>
          </a:p>
          <a:p>
            <a:r>
              <a:rPr lang="es-ES" dirty="0" smtClean="0"/>
              <a:t>Cuando la empresa quiere crecer o expandirse, u no cuenta con el capital propio suficiente para hacer frente a la inversión, por ejemplo, cuando se quiere adquirir nueva maquinaria, cuando se quiere contar con mayores equipos, obtener una mayor mercadería o materia prima para aumentar el volumen de producción, incursionar en nuevos mercados, desarrollar o lanzar un nuevo producto, ampliar el local, abrir nuevas sucursales. Etc.</a:t>
            </a:r>
            <a:endParaRPr lang="es-E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512" y="706016"/>
            <a:ext cx="8229600" cy="1066800"/>
          </a:xfrm>
        </p:spPr>
        <p:txBody>
          <a:bodyPr/>
          <a:lstStyle/>
          <a:p>
            <a:r>
              <a:rPr lang="es-ES" dirty="0" smtClean="0"/>
              <a:t>FAMILIARES Y AMIGOS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2249424"/>
            <a:ext cx="4546848" cy="4325112"/>
          </a:xfrm>
        </p:spPr>
        <p:txBody>
          <a:bodyPr/>
          <a:lstStyle/>
          <a:p>
            <a:r>
              <a:rPr lang="es-ES" dirty="0" smtClean="0"/>
              <a:t>La forma mas simple de obtener financiamiento es pidiendo dinero prestados a familiares o amigos. Suele usar esta fuente solo cuando el dinero que se necesita es poco</a:t>
            </a:r>
            <a:endParaRPr lang="es-ES" dirty="0"/>
          </a:p>
        </p:txBody>
      </p:sp>
      <p:pic>
        <p:nvPicPr>
          <p:cNvPr id="13314" name="Picture 2" descr="http://us.123rf.com/400wm/400/400/solarseven/solarseven1104/solarseven110400002/9373906-familiares-y-amigo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932040" y="1844824"/>
            <a:ext cx="3810000" cy="3810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95536" y="634008"/>
            <a:ext cx="8229600" cy="1066800"/>
          </a:xfrm>
        </p:spPr>
        <p:txBody>
          <a:bodyPr/>
          <a:lstStyle/>
          <a:p>
            <a:r>
              <a:rPr lang="es-ES" dirty="0" smtClean="0"/>
              <a:t>BANCOS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23528" y="1844824"/>
            <a:ext cx="5770984" cy="4325112"/>
          </a:xfrm>
        </p:spPr>
        <p:txBody>
          <a:bodyPr>
            <a:normAutofit lnSpcReduction="10000"/>
          </a:bodyPr>
          <a:lstStyle/>
          <a:p>
            <a:r>
              <a:rPr lang="es-ES" dirty="0" smtClean="0"/>
              <a:t>La forma mas común de obtener financiamiento es solicitando un préstamo de un banco.</a:t>
            </a:r>
          </a:p>
          <a:p>
            <a:r>
              <a:rPr lang="es-ES" dirty="0" smtClean="0"/>
              <a:t>Para otorgar un préstamo a una empresa, lo usual es que los bancos pidan un mínimo de seis meses de experiencia en el mercado</a:t>
            </a:r>
          </a:p>
          <a:p>
            <a:r>
              <a:rPr lang="es-ES" dirty="0" smtClean="0"/>
              <a:t>Si el monto es elevado, lo usual es que pidan garantías ya sea los bienes o activos de la empresa, o bienes personales</a:t>
            </a:r>
            <a:endParaRPr lang="es-ES" dirty="0"/>
          </a:p>
        </p:txBody>
      </p:sp>
      <p:pic>
        <p:nvPicPr>
          <p:cNvPr id="12290" name="Picture 2" descr="http://www.pymenews.es/wp-content/uploads/2010/04/diner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858197" y="2276872"/>
            <a:ext cx="2962275" cy="304800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428604"/>
            <a:ext cx="8676456" cy="1066800"/>
          </a:xfrm>
        </p:spPr>
        <p:txBody>
          <a:bodyPr>
            <a:normAutofit fontScale="90000"/>
          </a:bodyPr>
          <a:lstStyle/>
          <a:p>
            <a:r>
              <a:rPr lang="es-ES" dirty="0" smtClean="0"/>
              <a:t>ENTIDADES FINANCIERAS NO BANCARIAS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Algunas de ellas especializadas en pequeñas y medianas empresas, por los que los requisitos suelen ser menores que los que pide un banco, pero el monto del préstamo que otorgan suele ser otorgado por un menor tiempo, y suele ser otorgado por un menor tiempo, y suele tener un mayor costo o tasa de interés.</a:t>
            </a:r>
            <a:endParaRPr lang="es-E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71472" y="357166"/>
            <a:ext cx="8229600" cy="1066800"/>
          </a:xfrm>
        </p:spPr>
        <p:txBody>
          <a:bodyPr/>
          <a:lstStyle/>
          <a:p>
            <a:r>
              <a:rPr lang="es-ES" dirty="0" smtClean="0"/>
              <a:t>EMPRESAS DE LEASING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ES" dirty="0" smtClean="0"/>
              <a:t>Bancos o entindades financieras que brindan el producto de leasing, que consiste en un contrato mediante el cual solicitamos al banco o entidad que adquieran la propiedad de un bien(Por ejemplo, maquinaria o equipo9s), para que posteriormente nos lo arrienden y, una vez culminando un plazo establecido, tengamos la opción de comprarlo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EMPRESAS DE FACTORING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PE" dirty="0" smtClean="0"/>
              <a:t>Bancos o entidades financieras que brindan el producto de facturan, que consiste en un contrato mediante el cual le podemos a un banco o entidad financiera los derechos de nuestras cuentas por cobrar, a cambio de derechos de nuestras cuentas por cobrar, a cambio de que nos las abonen por anticipado intereses o comisiones que el banco nos puede cobrar.</a:t>
            </a:r>
          </a:p>
          <a:p>
            <a:endParaRPr lang="es-E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23528" y="706016"/>
            <a:ext cx="8229600" cy="1066800"/>
          </a:xfrm>
        </p:spPr>
        <p:txBody>
          <a:bodyPr/>
          <a:lstStyle/>
          <a:p>
            <a:r>
              <a:rPr lang="es-ES" dirty="0" smtClean="0"/>
              <a:t>FINANCIERAS DE CONSUMO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251520" y="2204864"/>
            <a:ext cx="5194920" cy="4325112"/>
          </a:xfrm>
        </p:spPr>
        <p:txBody>
          <a:bodyPr/>
          <a:lstStyle/>
          <a:p>
            <a:r>
              <a:rPr lang="es-PE" dirty="0" smtClean="0"/>
              <a:t>Por ejemplo, aquellas que otorgan tarjetas de crédito. Esta fuente de financiamiento no esta ligada a un negocio o empresa, pero  es una fuente de la cual podemos obtener dinero para nuestra empresa</a:t>
            </a:r>
          </a:p>
          <a:p>
            <a:endParaRPr lang="es-ES" dirty="0"/>
          </a:p>
        </p:txBody>
      </p:sp>
      <p:pic>
        <p:nvPicPr>
          <p:cNvPr id="8194" name="Picture 2" descr="http://www.lafotogratis.com/fotos/1111-6/Terjetas-de-Credit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44278" y="2564904"/>
            <a:ext cx="3599722" cy="269979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PROVEEDORES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PE" dirty="0" smtClean="0"/>
              <a:t>A través de la obtención de un crédito comercial, por ejemplo, podemos conseguir que un proveedor nos provea de mercadería, materias primas o algún activo, y nos permita pagarlo en cuotas mensuales en lugar tener que realizar un único pago en efectivo</a:t>
            </a:r>
          </a:p>
          <a:p>
            <a:endParaRPr lang="es-E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pulento">
  <a:themeElements>
    <a:clrScheme name="Opulento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Opulento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pulento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111</TotalTime>
  <Words>759</Words>
  <Application>Microsoft Office PowerPoint</Application>
  <PresentationFormat>Presentación en pantalla (4:3)</PresentationFormat>
  <Paragraphs>44</Paragraphs>
  <Slides>15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15</vt:i4>
      </vt:variant>
    </vt:vector>
  </HeadingPairs>
  <TitlesOfParts>
    <vt:vector size="16" baseType="lpstr">
      <vt:lpstr>Opulento</vt:lpstr>
      <vt:lpstr>FUENTES  DE FINANCIAMIENTO  PARA UNA EMPRESA</vt:lpstr>
      <vt:lpstr>BUSQUEDAD DE FINANCIAMIENTO</vt:lpstr>
      <vt:lpstr>FAMILIARES Y AMIGOS</vt:lpstr>
      <vt:lpstr>BANCOS</vt:lpstr>
      <vt:lpstr>ENTIDADES FINANCIERAS NO BANCARIAS</vt:lpstr>
      <vt:lpstr>EMPRESAS DE LEASING</vt:lpstr>
      <vt:lpstr>EMPRESAS DE FACTORING</vt:lpstr>
      <vt:lpstr>FINANCIERAS DE CONSUMO</vt:lpstr>
      <vt:lpstr>PROVEEDORES</vt:lpstr>
      <vt:lpstr>EMISION DE ACCIONES</vt:lpstr>
      <vt:lpstr>EMISION DE BONOS</vt:lpstr>
      <vt:lpstr>CANJES O TRUEQUE CON OTRAS EMPRESA</vt:lpstr>
      <vt:lpstr>BUSCAR UN SOCIO</vt:lpstr>
      <vt:lpstr>BUSCAR UN INVERSIONISTA</vt:lpstr>
      <vt:lpstr>Diapositiva 15</vt:lpstr>
    </vt:vector>
  </TitlesOfParts>
  <Company>..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FUENTES DE FINANCIAMIENTO PARA UNA EMPRESA</dc:title>
  <dc:creator>Pc</dc:creator>
  <cp:lastModifiedBy>user</cp:lastModifiedBy>
  <cp:revision>16</cp:revision>
  <dcterms:created xsi:type="dcterms:W3CDTF">2012-06-19T16:42:05Z</dcterms:created>
  <dcterms:modified xsi:type="dcterms:W3CDTF">2012-07-11T06:12:24Z</dcterms:modified>
</cp:coreProperties>
</file>