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59035-0245-458F-9932-8CA30E710E8D}" type="datetimeFigureOut">
              <a:rPr lang="es-ES" smtClean="0"/>
              <a:pPr/>
              <a:t>11/07/2012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BC963-BFE4-4387-80FE-BB40BF08A06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C963-BFE4-4387-80FE-BB40BF08A06E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CFE47D-53F7-4E80-8B01-41116FA08764}" type="datetimeFigureOut">
              <a:rPr lang="es-PE" smtClean="0"/>
              <a:pPr/>
              <a:t>11/07/2012</a:t>
            </a:fld>
            <a:endParaRPr lang="es-PE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1B6C2B-9343-4F90-A82B-D238534302A1}" type="slidenum">
              <a:rPr lang="es-PE" smtClean="0"/>
              <a:pPr/>
              <a:t>‹Nº›</a:t>
            </a:fld>
            <a:endParaRPr lang="es-PE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492896"/>
            <a:ext cx="7851648" cy="2232248"/>
          </a:xfrm>
        </p:spPr>
        <p:txBody>
          <a:bodyPr>
            <a:noAutofit/>
          </a:bodyPr>
          <a:lstStyle/>
          <a:p>
            <a:r>
              <a:rPr lang="es-PE" sz="6600" b="1" dirty="0" smtClean="0"/>
              <a:t>ORGANIZACIÓN PARA INICIAR UN NEGOCIO</a:t>
            </a:r>
            <a:endParaRPr lang="es-PE" sz="6600" b="1" dirty="0"/>
          </a:p>
        </p:txBody>
      </p:sp>
    </p:spTree>
    <p:extLst>
      <p:ext uri="{BB962C8B-B14F-4D97-AF65-F5344CB8AC3E}">
        <p14:creationId xmlns:p14="http://schemas.microsoft.com/office/powerpoint/2010/main" xmlns="" val="27298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72010" y="764704"/>
            <a:ext cx="8320470" cy="593726"/>
          </a:xfrm>
        </p:spPr>
        <p:txBody>
          <a:bodyPr>
            <a:normAutofit fontScale="90000"/>
          </a:bodyPr>
          <a:lstStyle/>
          <a:p>
            <a:r>
              <a:rPr lang="es-PE" sz="4400" dirty="0" smtClean="0"/>
              <a:t>Su administrador del plan de pensiones</a:t>
            </a:r>
            <a:endParaRPr lang="es-PE" sz="44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01216" y="1737320"/>
            <a:ext cx="3970784" cy="4572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PE" dirty="0" smtClean="0"/>
              <a:t>En su calidad de empresario, puede participar de los beneficios de planes de pensiones con diferimiento de impuesto para usted y sus empleados. Una buena planificación relativa a pensiones le ayudara a atraer y retener a los buenos empleados. En la actualidad, algunos proveedores de servicios de planilla son responsables de la administración de planes de pensiones.</a:t>
            </a:r>
            <a:endParaRPr lang="es-PE" dirty="0"/>
          </a:p>
        </p:txBody>
      </p:sp>
      <p:pic>
        <p:nvPicPr>
          <p:cNvPr id="3074" name="Picture 2" descr="http://www.puntoinversiones.com/imageninversiones/2012/05/asegura-tu-futur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492896"/>
            <a:ext cx="3744416" cy="2754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67083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90872" y="764704"/>
            <a:ext cx="8229600" cy="1872208"/>
          </a:xfrm>
        </p:spPr>
        <p:txBody>
          <a:bodyPr>
            <a:noAutofit/>
          </a:bodyPr>
          <a:lstStyle/>
          <a:p>
            <a:r>
              <a:rPr lang="es-PE" sz="3200" dirty="0" smtClean="0"/>
              <a:t>Los profesionales que trabajan para usted también pueden prestar asistencia en el desarrollo de su plan de negocios, aconsejándolo respecto a:</a:t>
            </a:r>
            <a:endParaRPr lang="es-PE" sz="32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01216" y="2924944"/>
            <a:ext cx="4042792" cy="3168352"/>
          </a:xfrm>
        </p:spPr>
        <p:txBody>
          <a:bodyPr>
            <a:noAutofit/>
          </a:bodyPr>
          <a:lstStyle/>
          <a:p>
            <a:r>
              <a:rPr lang="es-PE" sz="2200" dirty="0" smtClean="0"/>
              <a:t>La organización adecuada</a:t>
            </a:r>
          </a:p>
          <a:p>
            <a:r>
              <a:rPr lang="es-PE" sz="2200" dirty="0" smtClean="0"/>
              <a:t>La asignación de responsabilidades a cada socio, como el nivel de control que tendrá cada parte.</a:t>
            </a:r>
          </a:p>
          <a:p>
            <a:pPr algn="just"/>
            <a:r>
              <a:rPr lang="es-PE" sz="2200" dirty="0" smtClean="0"/>
              <a:t>Las áreas que serán la responsabilidad primaria de cada uno y el grado de propiedad de cada socio</a:t>
            </a:r>
            <a:endParaRPr lang="es-PE" sz="2200" dirty="0"/>
          </a:p>
        </p:txBody>
      </p:sp>
      <p:pic>
        <p:nvPicPr>
          <p:cNvPr id="1026" name="Picture 2" descr="http://1.bp.blogspot.com/_wmB0dUebOmA/TSx4GUmEeRI/AAAAAAAAABI/RdiIL6ZtsAw/s1600/emprendedor+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284984"/>
            <a:ext cx="3361263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8756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626388"/>
            <a:ext cx="8229600" cy="714380"/>
          </a:xfrm>
        </p:spPr>
        <p:txBody>
          <a:bodyPr>
            <a:normAutofit/>
          </a:bodyPr>
          <a:lstStyle/>
          <a:p>
            <a:pPr algn="l"/>
            <a:r>
              <a:rPr lang="es-PE" sz="4000" dirty="0" smtClean="0"/>
              <a:t>I.- En caso de contar con un socio</a:t>
            </a:r>
            <a:endParaRPr lang="es-PE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643050"/>
            <a:ext cx="6072230" cy="485778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PE" sz="2000" dirty="0" smtClean="0"/>
              <a:t>	Las razones mas frecuentes para asociarse con otra persona para iniciar la empresa son:</a:t>
            </a:r>
          </a:p>
          <a:p>
            <a:pPr algn="just"/>
            <a:r>
              <a:rPr lang="es-PE" sz="2000" dirty="0" smtClean="0"/>
              <a:t>La unión hace la fuerza. En otras palabras, dos cabezas piensan mas que una al momento de analizar y tomar decisiones</a:t>
            </a:r>
          </a:p>
          <a:p>
            <a:pPr algn="just"/>
            <a:r>
              <a:rPr lang="es-PE" sz="2000" dirty="0" smtClean="0"/>
              <a:t>No estará obligado a estar siempre presente en la empresa. </a:t>
            </a:r>
          </a:p>
          <a:p>
            <a:pPr algn="just"/>
            <a:r>
              <a:rPr lang="es-PE" sz="2000" dirty="0" smtClean="0"/>
              <a:t>Contara con un colaborador muy motivado y no solo alguien que trabaja por el dinero que se le paga.</a:t>
            </a:r>
          </a:p>
          <a:p>
            <a:pPr algn="just"/>
            <a:r>
              <a:rPr lang="es-PE" sz="2000" dirty="0" smtClean="0"/>
              <a:t>Los socios también pueden ser una ventaja si se produce una complementación de habilidades.</a:t>
            </a:r>
          </a:p>
          <a:p>
            <a:pPr algn="just"/>
            <a:r>
              <a:rPr lang="es-PE" sz="2000" dirty="0" smtClean="0"/>
              <a:t>Es posible que deba contar con un socio que aporte capital y comparta el riesgo cuando las utilidades no sean las esperadas.</a:t>
            </a:r>
          </a:p>
          <a:p>
            <a:endParaRPr lang="es-PE" sz="2000" dirty="0"/>
          </a:p>
        </p:txBody>
      </p:sp>
      <p:pic>
        <p:nvPicPr>
          <p:cNvPr id="47106" name="Picture 2" descr="http://2.bp.blogspot.com/_JpdHqM5W15M/THv8gRqvIjI/AAAAAAAADb8/OgdEErLfySc/s1600/socio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2500306"/>
            <a:ext cx="2285984" cy="28859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34676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1131038"/>
          </a:xfrm>
        </p:spPr>
        <p:txBody>
          <a:bodyPr>
            <a:noAutofit/>
          </a:bodyPr>
          <a:lstStyle/>
          <a:p>
            <a:pPr algn="ctr"/>
            <a:r>
              <a:rPr lang="es-PE" sz="4000" dirty="0" smtClean="0"/>
              <a:t>Algunos de los argumentos en contra de tener un socio son: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420888"/>
            <a:ext cx="4896544" cy="421899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PE" dirty="0" smtClean="0"/>
              <a:t>Deberá compartir los beneficios si la empresa logra tener éxito</a:t>
            </a:r>
          </a:p>
          <a:p>
            <a:pPr algn="just"/>
            <a:r>
              <a:rPr lang="es-PE" dirty="0" smtClean="0"/>
              <a:t>Perderá el control total de la empresa, en especial si usted y su socio tienen problemas para tomar decisiones</a:t>
            </a:r>
          </a:p>
          <a:p>
            <a:pPr algn="just"/>
            <a:r>
              <a:rPr lang="es-PE" dirty="0" smtClean="0"/>
              <a:t>Deberá compartir el reconocimiento si la empresa prospera.</a:t>
            </a:r>
          </a:p>
          <a:p>
            <a:pPr algn="just"/>
            <a:r>
              <a:rPr lang="es-PE" dirty="0" smtClean="0"/>
              <a:t>Un socio carente de buen juicio puede llevarlo al desastre</a:t>
            </a:r>
          </a:p>
          <a:p>
            <a:pPr algn="just"/>
            <a:r>
              <a:rPr lang="es-PE" dirty="0" smtClean="0"/>
              <a:t>Corre el riesgo de enfrentar desavenencias y tal vez sea necesario que un socio compre la participación del otro si estas diferencias son irreconciliables</a:t>
            </a:r>
            <a:endParaRPr lang="es-PE" dirty="0"/>
          </a:p>
        </p:txBody>
      </p:sp>
      <p:pic>
        <p:nvPicPr>
          <p:cNvPr id="46082" name="Picture 2" descr="http://pymes.elfinancierocr.com/sites/default/files/socios.jpg"/>
          <p:cNvPicPr>
            <a:picLocks noChangeAspect="1" noChangeArrowheads="1"/>
          </p:cNvPicPr>
          <p:nvPr/>
        </p:nvPicPr>
        <p:blipFill>
          <a:blip r:embed="rId2" cstate="print"/>
          <a:srcRect l="31287"/>
          <a:stretch>
            <a:fillRect/>
          </a:stretch>
        </p:blipFill>
        <p:spPr bwMode="auto">
          <a:xfrm>
            <a:off x="5357818" y="2714620"/>
            <a:ext cx="3214959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28659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83568" y="404664"/>
            <a:ext cx="7959290" cy="1489922"/>
          </a:xfrm>
        </p:spPr>
        <p:txBody>
          <a:bodyPr>
            <a:noAutofit/>
          </a:bodyPr>
          <a:lstStyle/>
          <a:p>
            <a:r>
              <a:rPr lang="es-PE" sz="4000" dirty="0" smtClean="0"/>
              <a:t>II.- ¿Que tipo de organización comercial le conviene mas?	</a:t>
            </a:r>
            <a:endParaRPr lang="es-PE" sz="40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2071678"/>
            <a:ext cx="5186370" cy="4500594"/>
          </a:xfrm>
        </p:spPr>
        <p:txBody>
          <a:bodyPr>
            <a:noAutofit/>
          </a:bodyPr>
          <a:lstStyle/>
          <a:p>
            <a:pPr algn="just"/>
            <a:r>
              <a:rPr lang="es-PE" sz="2000" b="1" u="sng" dirty="0" smtClean="0"/>
              <a:t>Una empresa individual </a:t>
            </a:r>
            <a:r>
              <a:rPr lang="es-PE" sz="2000" dirty="0" smtClean="0"/>
              <a:t>tiene un solo dueño. Este tendrá responsabilidad ilimitada respecto a las obligaciones de la empresa y los ingresos o perdidas que registre se informaran en su declaración personal del impuesto a la renta.</a:t>
            </a:r>
          </a:p>
          <a:p>
            <a:pPr algn="just"/>
            <a:r>
              <a:rPr lang="es-PE" sz="2000" b="1" u="sng" dirty="0" smtClean="0"/>
              <a:t>En una sociedad de personas</a:t>
            </a:r>
            <a:r>
              <a:rPr lang="es-PE" sz="2000" dirty="0" smtClean="0"/>
              <a:t>, cada uno de los socios tendrá responsabilidad ilimitada respecto a de las deudas de la empresa. Tantos los ingresos como los gastos se declaran individualmente para fines tributarios. Una sociedad anónima otorga responsabilidad limitada a los inversionistas. </a:t>
            </a:r>
          </a:p>
          <a:p>
            <a:pPr>
              <a:buFont typeface="Wingdings" pitchFamily="2" charset="2"/>
              <a:buChar char="q"/>
            </a:pPr>
            <a:endParaRPr lang="es-PE" sz="2000" dirty="0"/>
          </a:p>
        </p:txBody>
      </p:sp>
      <p:pic>
        <p:nvPicPr>
          <p:cNvPr id="45058" name="Picture 2" descr="http://4.bp.blogspot.com/_UKakyNqlGu4/S8V7pR-LoQI/AAAAAAAAAWg/KwQfQEtVq3E/s1600/empresar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071678"/>
            <a:ext cx="2960610" cy="41909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32172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642918"/>
            <a:ext cx="4934922" cy="5835352"/>
          </a:xfrm>
        </p:spPr>
        <p:txBody>
          <a:bodyPr>
            <a:normAutofit/>
          </a:bodyPr>
          <a:lstStyle/>
          <a:p>
            <a:pPr algn="just"/>
            <a:r>
              <a:rPr lang="es-PE" sz="2000" b="1" u="sng" dirty="0" smtClean="0"/>
              <a:t>Una sociedad anónima</a:t>
            </a:r>
            <a:r>
              <a:rPr lang="es-PE" sz="2000" b="1" dirty="0" smtClean="0"/>
              <a:t>: </a:t>
            </a:r>
            <a:r>
              <a:rPr lang="es-PE" sz="2000" dirty="0" smtClean="0"/>
              <a:t>Que ha optado por operar como una sociedad por acciones para efectos del impuesto federal a la renta, recibe el tratamiento de una sociedad de personas para fines tributarios y de una sociedad anónima en cualquier otro caso</a:t>
            </a:r>
          </a:p>
          <a:p>
            <a:pPr algn="just"/>
            <a:r>
              <a:rPr lang="es-PE" sz="2000" b="1" u="sng" dirty="0" smtClean="0"/>
              <a:t>Una sociedad de responsabilidad limitada: </a:t>
            </a:r>
            <a:r>
              <a:rPr lang="es-PE" sz="2000" dirty="0" smtClean="0"/>
              <a:t>otorga, como bien lo dice su nombre, responsabilidad limitada a todos sus socios, puede recibir el tratamiento de una sociedad de personas para fines del impuesto a la renta. Este tipo de empresa puede ser administrada por la totalidad de sus socios o bien tener una administración centralizada a cargo de uno o mas de sus socios.</a:t>
            </a:r>
            <a:endParaRPr lang="es-PE" sz="2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2120" y="2000250"/>
            <a:ext cx="2828925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6561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9552" y="571480"/>
            <a:ext cx="8229600" cy="775542"/>
          </a:xfrm>
        </p:spPr>
        <p:txBody>
          <a:bodyPr>
            <a:normAutofit/>
          </a:bodyPr>
          <a:lstStyle/>
          <a:p>
            <a:r>
              <a:rPr lang="es-PE" sz="4000" dirty="0" smtClean="0"/>
              <a:t>III.- Legislación aplicable</a:t>
            </a:r>
            <a:endParaRPr lang="es-PE" sz="40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5257808" cy="4762520"/>
          </a:xfrm>
        </p:spPr>
        <p:txBody>
          <a:bodyPr>
            <a:noAutofit/>
          </a:bodyPr>
          <a:lstStyle/>
          <a:p>
            <a:pPr algn="just"/>
            <a:r>
              <a:rPr lang="es-PE" sz="1800" dirty="0" smtClean="0"/>
              <a:t>Declaraciones del impuesto a la renta.</a:t>
            </a:r>
          </a:p>
          <a:p>
            <a:pPr algn="just"/>
            <a:r>
              <a:rPr lang="es-PE" sz="1800" dirty="0" smtClean="0"/>
              <a:t>Declaraciones del impuesto sobre la franquicia</a:t>
            </a:r>
          </a:p>
          <a:p>
            <a:pPr algn="just"/>
            <a:r>
              <a:rPr lang="es-PE" sz="1800" dirty="0" smtClean="0"/>
              <a:t>Declaración del impuesto sobre el empleo</a:t>
            </a:r>
          </a:p>
          <a:p>
            <a:pPr algn="just"/>
            <a:r>
              <a:rPr lang="es-PE" sz="1800" dirty="0" smtClean="0"/>
              <a:t>Plazos de pago del aporte retenido y del aporte patronal del impuesto sobre el empleo</a:t>
            </a:r>
          </a:p>
          <a:p>
            <a:pPr algn="just"/>
            <a:r>
              <a:rPr lang="es-PE" sz="1800" dirty="0" smtClean="0"/>
              <a:t>Declaraciones si pago del impuesto de desempleo</a:t>
            </a:r>
          </a:p>
          <a:p>
            <a:pPr algn="just"/>
            <a:r>
              <a:rPr lang="es-PE" sz="1800" dirty="0" smtClean="0"/>
              <a:t>Declaraciones y pago del impuesto sobre las ventas</a:t>
            </a:r>
          </a:p>
          <a:p>
            <a:pPr marL="0" indent="0" algn="just">
              <a:buNone/>
            </a:pPr>
            <a:r>
              <a:rPr lang="es-PE" sz="1800" dirty="0" smtClean="0"/>
              <a:t>Asimismo, su abogado puede asesorarlo en cuanto a los requisitos para licencias comerciales, incluidas las licencias especiales aplicables a empresas particulares, códigos de construcción, permisos de remodelación y leyes de planificación urbana, requisitos de las autoridades de salud y la legislación ambiental.</a:t>
            </a:r>
            <a:endParaRPr lang="es-PE" sz="1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00760" y="2571744"/>
            <a:ext cx="2604635" cy="20692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46389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347022"/>
          </a:xfrm>
        </p:spPr>
        <p:txBody>
          <a:bodyPr>
            <a:noAutofit/>
          </a:bodyPr>
          <a:lstStyle/>
          <a:p>
            <a:r>
              <a:rPr lang="es-PE" sz="4000" dirty="0" smtClean="0"/>
              <a:t>IV.- ¿Cómo lo pueden asistir los profesionales que trabajan para usted?</a:t>
            </a:r>
            <a:endParaRPr lang="es-PE" sz="40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2000240"/>
            <a:ext cx="5033150" cy="4344576"/>
          </a:xfrm>
        </p:spPr>
        <p:txBody>
          <a:bodyPr>
            <a:noAutofit/>
          </a:bodyPr>
          <a:lstStyle/>
          <a:p>
            <a:r>
              <a:rPr lang="es-PE" sz="2000" b="1" u="sng" dirty="0" smtClean="0"/>
              <a:t>Su abogado</a:t>
            </a:r>
          </a:p>
          <a:p>
            <a:pPr marL="0" indent="0" algn="just">
              <a:buNone/>
            </a:pPr>
            <a:r>
              <a:rPr lang="es-PE" sz="2000" dirty="0" smtClean="0"/>
              <a:t>su abogado podrá preparar un borrador de contrato de sociedad de personas o constituir la sociedad anónima, incluida la emisión de accione y la presentación de los documentos correspondientes ante el secretario de Estado y las autoridades pertinentes de sociedad anónimas. Su abogado deberá asesorarlo respecto de la estructura de propiedad mas aconsejable, las negociaciones vinculadas a la compra de una empresa existente y la revisión de documentos en caso de que usted adquiera una franquicia. </a:t>
            </a:r>
          </a:p>
          <a:p>
            <a:pPr marL="0" indent="0">
              <a:buNone/>
            </a:pPr>
            <a:endParaRPr lang="es-PE" sz="2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6590" y="2928934"/>
            <a:ext cx="2790172" cy="2235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7737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9166" y="928670"/>
            <a:ext cx="5078938" cy="5259530"/>
          </a:xfrm>
        </p:spPr>
        <p:txBody>
          <a:bodyPr>
            <a:normAutofit/>
          </a:bodyPr>
          <a:lstStyle/>
          <a:p>
            <a:pPr algn="just"/>
            <a:endParaRPr lang="es-PE" sz="2000" dirty="0" smtClean="0"/>
          </a:p>
          <a:p>
            <a:pPr algn="just">
              <a:buNone/>
            </a:pPr>
            <a:r>
              <a:rPr lang="es-PE" sz="2000" b="1" dirty="0" smtClean="0"/>
              <a:t>	</a:t>
            </a:r>
            <a:r>
              <a:rPr lang="es-PE" sz="2000" b="1" u="sng" dirty="0" smtClean="0"/>
              <a:t>Su contador</a:t>
            </a:r>
            <a:endParaRPr lang="es-PE" sz="2000" dirty="0" smtClean="0"/>
          </a:p>
          <a:p>
            <a:pPr algn="just"/>
            <a:r>
              <a:rPr lang="es-PE" sz="2000" dirty="0" smtClean="0"/>
              <a:t>Su contador puede se un asesor importante para las primeras decisiones, en materias:</a:t>
            </a:r>
          </a:p>
          <a:p>
            <a:pPr algn="just"/>
            <a:r>
              <a:rPr lang="es-PE" sz="2000" dirty="0" smtClean="0"/>
              <a:t>Decidir cual seria la división adecuada del capital que usted aporta a una sociedad anónima, entre acciones y prestamos</a:t>
            </a:r>
          </a:p>
          <a:p>
            <a:pPr algn="just"/>
            <a:r>
              <a:rPr lang="es-PE" sz="2000" dirty="0" smtClean="0"/>
              <a:t>Determinar la mejor estructura de propiedad</a:t>
            </a:r>
          </a:p>
          <a:p>
            <a:pPr algn="just"/>
            <a:r>
              <a:rPr lang="es-PE" sz="2000" dirty="0" smtClean="0"/>
              <a:t>Asistirlo en la preparación de los libros y registros de la empresa</a:t>
            </a:r>
          </a:p>
          <a:p>
            <a:pPr algn="just"/>
            <a:r>
              <a:rPr lang="es-PE" sz="2000" dirty="0" smtClean="0"/>
              <a:t>Asesorarlo frente a sus necesidades computacionales para fines contables</a:t>
            </a:r>
            <a:endParaRPr lang="es-PE" sz="2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84686" y="2132856"/>
            <a:ext cx="2963778" cy="29026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70606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7116" y="642918"/>
            <a:ext cx="7707292" cy="714372"/>
          </a:xfrm>
        </p:spPr>
        <p:txBody>
          <a:bodyPr>
            <a:normAutofit/>
          </a:bodyPr>
          <a:lstStyle/>
          <a:p>
            <a:r>
              <a:rPr lang="es-PE" sz="4000" dirty="0" smtClean="0"/>
              <a:t>Su proveedor de servicios de planilla</a:t>
            </a:r>
            <a:endParaRPr lang="es-PE" sz="40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74934" y="1524000"/>
            <a:ext cx="4329114" cy="4572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PE" sz="1800" dirty="0" smtClean="0"/>
              <a:t>Los proveedores de servicios de planilla pueden asumir las responsabilidades de un departamento de Recursos Humanos (RR.HH). Su labor puede consistir en:</a:t>
            </a:r>
          </a:p>
          <a:p>
            <a:pPr algn="just"/>
            <a:r>
              <a:rPr lang="es-PE" sz="1800" dirty="0" smtClean="0"/>
              <a:t>Llevar la planilla, incluidos los depósitos tributarios, declaraciones y devoluciones del impuesto sobre salarios</a:t>
            </a:r>
          </a:p>
          <a:p>
            <a:r>
              <a:rPr lang="es-PE" sz="1800" dirty="0" smtClean="0"/>
              <a:t>Desarrollar un manual de personal</a:t>
            </a:r>
          </a:p>
          <a:p>
            <a:r>
              <a:rPr lang="es-PE" sz="1800" dirty="0" smtClean="0"/>
              <a:t>Colaborar en la contratación, entrevista, capacitación y supervisión de los empleados</a:t>
            </a:r>
          </a:p>
          <a:p>
            <a:r>
              <a:rPr lang="es-PE" sz="1800" dirty="0" smtClean="0"/>
              <a:t>Administrar los beneficios</a:t>
            </a:r>
          </a:p>
          <a:p>
            <a:r>
              <a:rPr lang="es-PE" sz="1800" dirty="0" smtClean="0"/>
              <a:t>Administrar los seguros de desempleo</a:t>
            </a:r>
            <a:endParaRPr lang="es-PE" sz="1800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4942" y="2357430"/>
            <a:ext cx="3590925" cy="2876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44001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237</TotalTime>
  <Words>707</Words>
  <Application>Microsoft Office PowerPoint</Application>
  <PresentationFormat>Presentación en pantalla (4:3)</PresentationFormat>
  <Paragraphs>51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Flujo</vt:lpstr>
      <vt:lpstr>ORGANIZACIÓN PARA INICIAR UN NEGOCIO</vt:lpstr>
      <vt:lpstr>I.- En caso de contar con un socio</vt:lpstr>
      <vt:lpstr>Algunos de los argumentos en contra de tener un socio son:</vt:lpstr>
      <vt:lpstr>II.- ¿Que tipo de organización comercial le conviene mas? </vt:lpstr>
      <vt:lpstr>Diapositiva 5</vt:lpstr>
      <vt:lpstr>III.- Legislación aplicable</vt:lpstr>
      <vt:lpstr>IV.- ¿Cómo lo pueden asistir los profesionales que trabajan para usted?</vt:lpstr>
      <vt:lpstr>Diapositiva 8</vt:lpstr>
      <vt:lpstr>Su proveedor de servicios de planilla</vt:lpstr>
      <vt:lpstr>Su administrador del plan de pensiones</vt:lpstr>
      <vt:lpstr>Los profesionales que trabajan para usted también pueden prestar asistencia en el desarrollo de su plan de negocios, aconsejándolo respecto 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20</cp:revision>
  <dcterms:created xsi:type="dcterms:W3CDTF">2012-06-06T05:21:22Z</dcterms:created>
  <dcterms:modified xsi:type="dcterms:W3CDTF">2012-07-11T06:10:12Z</dcterms:modified>
</cp:coreProperties>
</file>